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3"/>
  </p:notesMasterIdLst>
  <p:sldIdLst>
    <p:sldId id="280" r:id="rId2"/>
    <p:sldId id="601" r:id="rId3"/>
    <p:sldId id="568" r:id="rId4"/>
    <p:sldId id="600" r:id="rId5"/>
    <p:sldId id="607" r:id="rId6"/>
    <p:sldId id="608" r:id="rId7"/>
    <p:sldId id="609" r:id="rId8"/>
    <p:sldId id="604" r:id="rId9"/>
    <p:sldId id="603" r:id="rId10"/>
    <p:sldId id="610" r:id="rId11"/>
    <p:sldId id="628" r:id="rId12"/>
    <p:sldId id="627" r:id="rId13"/>
    <p:sldId id="611" r:id="rId14"/>
    <p:sldId id="619" r:id="rId15"/>
    <p:sldId id="620" r:id="rId16"/>
    <p:sldId id="612" r:id="rId17"/>
    <p:sldId id="613" r:id="rId18"/>
    <p:sldId id="615" r:id="rId19"/>
    <p:sldId id="544" r:id="rId20"/>
    <p:sldId id="616" r:id="rId21"/>
    <p:sldId id="617" r:id="rId22"/>
    <p:sldId id="618" r:id="rId23"/>
    <p:sldId id="614" r:id="rId24"/>
    <p:sldId id="602" r:id="rId25"/>
    <p:sldId id="606" r:id="rId26"/>
    <p:sldId id="622" r:id="rId27"/>
    <p:sldId id="624" r:id="rId28"/>
    <p:sldId id="625" r:id="rId29"/>
    <p:sldId id="550" r:id="rId30"/>
    <p:sldId id="621" r:id="rId31"/>
    <p:sldId id="623" r:id="rId32"/>
  </p:sldIdLst>
  <p:sldSz cx="23042563" cy="17281525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Inconsolata" pitchFamily="1" charset="0"/>
      <p:regular r:id="rId39"/>
    </p:embeddedFont>
    <p:embeddedFont>
      <p:font typeface="Microsoft New Tai Lue" panose="020B0502040204020203" pitchFamily="34" charset="0"/>
      <p:regular r:id="rId40"/>
      <p:bold r:id="rId41"/>
    </p:embeddedFont>
    <p:embeddedFont>
      <p:font typeface="Space Mon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7404" autoAdjust="0"/>
  </p:normalViewPr>
  <p:slideViewPr>
    <p:cSldViewPr snapToGrid="0">
      <p:cViewPr varScale="1">
        <p:scale>
          <a:sx n="24" d="100"/>
          <a:sy n="24" d="100"/>
        </p:scale>
        <p:origin x="15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D33E4A-C895-42B9-B305-CAE6A77FBA72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F4D8DE6-BBF4-45C4-8DDD-4AA932A17C07}">
      <dgm:prSet phldrT="[Text]" custT="1"/>
      <dgm:spPr/>
      <dgm:t>
        <a:bodyPr/>
        <a:lstStyle/>
        <a:p>
          <a:r>
            <a:rPr lang="en-GB" sz="3000" dirty="0">
              <a:latin typeface="Space Mono" panose="020B0604020202020204" charset="0"/>
            </a:rPr>
            <a:t>Easier to read</a:t>
          </a:r>
        </a:p>
      </dgm:t>
    </dgm:pt>
    <dgm:pt modelId="{18763A05-F238-4722-AD08-8478DEE6AF80}" type="parTrans" cxnId="{C1365CD4-0B23-4997-80BE-F506D8F92999}">
      <dgm:prSet/>
      <dgm:spPr/>
      <dgm:t>
        <a:bodyPr/>
        <a:lstStyle/>
        <a:p>
          <a:endParaRPr lang="en-GB"/>
        </a:p>
      </dgm:t>
    </dgm:pt>
    <dgm:pt modelId="{F1E8A562-F627-4F04-B5D7-FF12ED8D2E78}" type="sibTrans" cxnId="{C1365CD4-0B23-4997-80BE-F506D8F92999}">
      <dgm:prSet/>
      <dgm:spPr/>
      <dgm:t>
        <a:bodyPr/>
        <a:lstStyle/>
        <a:p>
          <a:endParaRPr lang="en-GB"/>
        </a:p>
      </dgm:t>
    </dgm:pt>
    <dgm:pt modelId="{6102E1AE-4344-4509-8E12-A286725C60BE}">
      <dgm:prSet phldrT="[Text]" custT="1"/>
      <dgm:spPr/>
      <dgm:t>
        <a:bodyPr/>
        <a:lstStyle/>
        <a:p>
          <a:r>
            <a:rPr lang="en-GB" sz="3000" dirty="0">
              <a:latin typeface="Space Mono" panose="020B0604020202020204" charset="0"/>
            </a:rPr>
            <a:t>Harder to read</a:t>
          </a:r>
        </a:p>
      </dgm:t>
    </dgm:pt>
    <dgm:pt modelId="{3445AA48-C642-4BCC-9C12-C07FDEFC00C0}" type="parTrans" cxnId="{6A8404F2-973E-4A2E-B80A-AD0170C9DE03}">
      <dgm:prSet/>
      <dgm:spPr/>
      <dgm:t>
        <a:bodyPr/>
        <a:lstStyle/>
        <a:p>
          <a:endParaRPr lang="en-GB"/>
        </a:p>
      </dgm:t>
    </dgm:pt>
    <dgm:pt modelId="{D2087795-58A9-4DAC-AB8C-F457886EB62D}" type="sibTrans" cxnId="{6A8404F2-973E-4A2E-B80A-AD0170C9DE03}">
      <dgm:prSet/>
      <dgm:spPr/>
      <dgm:t>
        <a:bodyPr/>
        <a:lstStyle/>
        <a:p>
          <a:endParaRPr lang="en-GB"/>
        </a:p>
      </dgm:t>
    </dgm:pt>
    <dgm:pt modelId="{4AE07594-3CE6-4FF0-8877-DD15D11C017A}" type="pres">
      <dgm:prSet presAssocID="{E8D33E4A-C895-42B9-B305-CAE6A77FBA72}" presName="compositeShape" presStyleCnt="0">
        <dgm:presLayoutVars>
          <dgm:chMax val="2"/>
          <dgm:dir/>
          <dgm:resizeHandles val="exact"/>
        </dgm:presLayoutVars>
      </dgm:prSet>
      <dgm:spPr/>
    </dgm:pt>
    <dgm:pt modelId="{83A4E347-7E75-428E-8335-3FCDE6BC81A8}" type="pres">
      <dgm:prSet presAssocID="{AF4D8DE6-BBF4-45C4-8DDD-4AA932A17C07}" presName="upArrow" presStyleLbl="node1" presStyleIdx="0" presStyleCnt="2" custFlipHor="1" custLinFactNeighborX="75714"/>
      <dgm:spPr>
        <a:solidFill>
          <a:schemeClr val="tx1"/>
        </a:solidFill>
      </dgm:spPr>
    </dgm:pt>
    <dgm:pt modelId="{DC262061-CDDB-473C-A3DD-8D87B9568D57}" type="pres">
      <dgm:prSet presAssocID="{AF4D8DE6-BBF4-45C4-8DDD-4AA932A17C07}" presName="upArrowText" presStyleLbl="revTx" presStyleIdx="0" presStyleCnt="2" custFlipHor="1" custScaleX="61110" custLinFactNeighborX="-85358" custLinFactNeighborY="4184">
        <dgm:presLayoutVars>
          <dgm:chMax val="0"/>
          <dgm:bulletEnabled val="1"/>
        </dgm:presLayoutVars>
      </dgm:prSet>
      <dgm:spPr/>
    </dgm:pt>
    <dgm:pt modelId="{F6C3394B-25F7-4D74-8490-B87FEB69C2ED}" type="pres">
      <dgm:prSet presAssocID="{6102E1AE-4344-4509-8E12-A286725C60BE}" presName="downArrow" presStyleLbl="node1" presStyleIdx="1" presStyleCnt="2" custLinFactNeighborX="46462" custLinFactNeighborY="35"/>
      <dgm:spPr>
        <a:solidFill>
          <a:schemeClr val="tx1"/>
        </a:solidFill>
      </dgm:spPr>
    </dgm:pt>
    <dgm:pt modelId="{E4055179-66FD-49AD-8B49-B85751ACCCBE}" type="pres">
      <dgm:prSet presAssocID="{6102E1AE-4344-4509-8E12-A286725C60BE}" presName="downArrowText" presStyleLbl="revTx" presStyleIdx="1" presStyleCnt="2" custScaleX="64048" custLinFactX="-1908" custLinFactNeighborX="-100000" custLinFactNeighborY="35">
        <dgm:presLayoutVars>
          <dgm:chMax val="0"/>
          <dgm:bulletEnabled val="1"/>
        </dgm:presLayoutVars>
      </dgm:prSet>
      <dgm:spPr/>
    </dgm:pt>
  </dgm:ptLst>
  <dgm:cxnLst>
    <dgm:cxn modelId="{4E14C700-779D-47B4-87BE-55218E30C3A5}" type="presOf" srcId="{E8D33E4A-C895-42B9-B305-CAE6A77FBA72}" destId="{4AE07594-3CE6-4FF0-8877-DD15D11C017A}" srcOrd="0" destOrd="0" presId="urn:microsoft.com/office/officeart/2005/8/layout/arrow4"/>
    <dgm:cxn modelId="{5B330933-0EE0-4948-8A16-7B6454E24207}" type="presOf" srcId="{6102E1AE-4344-4509-8E12-A286725C60BE}" destId="{E4055179-66FD-49AD-8B49-B85751ACCCBE}" srcOrd="0" destOrd="0" presId="urn:microsoft.com/office/officeart/2005/8/layout/arrow4"/>
    <dgm:cxn modelId="{87AEF8B7-C2A4-42CD-8556-27B65C9D963D}" type="presOf" srcId="{AF4D8DE6-BBF4-45C4-8DDD-4AA932A17C07}" destId="{DC262061-CDDB-473C-A3DD-8D87B9568D57}" srcOrd="0" destOrd="0" presId="urn:microsoft.com/office/officeart/2005/8/layout/arrow4"/>
    <dgm:cxn modelId="{C1365CD4-0B23-4997-80BE-F506D8F92999}" srcId="{E8D33E4A-C895-42B9-B305-CAE6A77FBA72}" destId="{AF4D8DE6-BBF4-45C4-8DDD-4AA932A17C07}" srcOrd="0" destOrd="0" parTransId="{18763A05-F238-4722-AD08-8478DEE6AF80}" sibTransId="{F1E8A562-F627-4F04-B5D7-FF12ED8D2E78}"/>
    <dgm:cxn modelId="{6A8404F2-973E-4A2E-B80A-AD0170C9DE03}" srcId="{E8D33E4A-C895-42B9-B305-CAE6A77FBA72}" destId="{6102E1AE-4344-4509-8E12-A286725C60BE}" srcOrd="1" destOrd="0" parTransId="{3445AA48-C642-4BCC-9C12-C07FDEFC00C0}" sibTransId="{D2087795-58A9-4DAC-AB8C-F457886EB62D}"/>
    <dgm:cxn modelId="{653A0D24-24E3-4F02-BB27-D62042E36C9C}" type="presParOf" srcId="{4AE07594-3CE6-4FF0-8877-DD15D11C017A}" destId="{83A4E347-7E75-428E-8335-3FCDE6BC81A8}" srcOrd="0" destOrd="0" presId="urn:microsoft.com/office/officeart/2005/8/layout/arrow4"/>
    <dgm:cxn modelId="{9639319D-8037-4594-8208-D39AFE840DC0}" type="presParOf" srcId="{4AE07594-3CE6-4FF0-8877-DD15D11C017A}" destId="{DC262061-CDDB-473C-A3DD-8D87B9568D57}" srcOrd="1" destOrd="0" presId="urn:microsoft.com/office/officeart/2005/8/layout/arrow4"/>
    <dgm:cxn modelId="{B1C4B124-B378-4C5C-8311-532BAD88DD9D}" type="presParOf" srcId="{4AE07594-3CE6-4FF0-8877-DD15D11C017A}" destId="{F6C3394B-25F7-4D74-8490-B87FEB69C2ED}" srcOrd="2" destOrd="0" presId="urn:microsoft.com/office/officeart/2005/8/layout/arrow4"/>
    <dgm:cxn modelId="{6062EB90-3E5A-43E2-8FDE-CBC2C559F13C}" type="presParOf" srcId="{4AE07594-3CE6-4FF0-8877-DD15D11C017A}" destId="{E4055179-66FD-49AD-8B49-B85751ACCCBE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4E347-7E75-428E-8335-3FCDE6BC81A8}">
      <dsp:nvSpPr>
        <dsp:cNvPr id="0" name=""/>
        <dsp:cNvSpPr/>
      </dsp:nvSpPr>
      <dsp:spPr>
        <a:xfrm flipH="1">
          <a:off x="3045004" y="0"/>
          <a:ext cx="3341274" cy="4238244"/>
        </a:xfrm>
        <a:prstGeom prst="upArrow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62061-CDDB-473C-A3DD-8D87B9568D57}">
      <dsp:nvSpPr>
        <dsp:cNvPr id="0" name=""/>
        <dsp:cNvSpPr/>
      </dsp:nvSpPr>
      <dsp:spPr>
        <a:xfrm flipH="1">
          <a:off x="219410" y="177328"/>
          <a:ext cx="3464962" cy="4238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0" rIns="213360" bIns="21336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latin typeface="Space Mono" panose="020B0604020202020204" charset="0"/>
            </a:rPr>
            <a:t>Easier to read</a:t>
          </a:r>
        </a:p>
      </dsp:txBody>
      <dsp:txXfrm>
        <a:off x="219410" y="177328"/>
        <a:ext cx="3464962" cy="4238244"/>
      </dsp:txXfrm>
    </dsp:sp>
    <dsp:sp modelId="{F6C3394B-25F7-4D74-8490-B87FEB69C2ED}">
      <dsp:nvSpPr>
        <dsp:cNvPr id="0" name=""/>
        <dsp:cNvSpPr/>
      </dsp:nvSpPr>
      <dsp:spPr>
        <a:xfrm>
          <a:off x="3069997" y="4591431"/>
          <a:ext cx="3341274" cy="4238244"/>
        </a:xfrm>
        <a:prstGeom prst="downArrow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55179-66FD-49AD-8B49-B85751ACCCBE}">
      <dsp:nvSpPr>
        <dsp:cNvPr id="0" name=""/>
        <dsp:cNvSpPr/>
      </dsp:nvSpPr>
      <dsp:spPr>
        <a:xfrm>
          <a:off x="200107" y="4591431"/>
          <a:ext cx="3631548" cy="4238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0" rIns="213360" bIns="21336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latin typeface="Space Mono" panose="020B0604020202020204" charset="0"/>
            </a:rPr>
            <a:t>Harder to read</a:t>
          </a:r>
        </a:p>
      </dsp:txBody>
      <dsp:txXfrm>
        <a:off x="200107" y="4591431"/>
        <a:ext cx="3631548" cy="4238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660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631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841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688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1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739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354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Left climate deniers. Right actual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398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67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29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73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Difficult to easily guess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510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Difficult to read chart on the left</a:t>
            </a:r>
          </a:p>
          <a:p>
            <a:r>
              <a:rPr lang="en-GB" dirty="0"/>
              <a:t>Penguins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827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826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Temp in Europe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287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457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Misleading y axis., red zone why?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023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x axis on the right wtf</a:t>
            </a:r>
          </a:p>
          <a:p>
            <a:r>
              <a:rPr lang="en-GB" dirty="0"/>
              <a:t>X axis on left different number of years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89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332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357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added info with Bars, do you really need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019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652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Legend helps a lot, you present data to readers so they don’t have to search for it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619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378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486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 components- substance stats…</a:t>
            </a:r>
          </a:p>
          <a:p>
            <a:r>
              <a:rPr lang="en-GB" dirty="0"/>
              <a:t>For author Definition of data viz- give greatest idea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24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10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Course about visualising data, but not always the best, sometimes tables do the job just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Easier to read</a:t>
            </a:r>
          </a:p>
          <a:p>
            <a:r>
              <a:rPr lang="en-GB" dirty="0"/>
              <a:t>Phi- inverse of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650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023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your point sizes carefully, prepare your data better</a:t>
            </a:r>
          </a:p>
          <a:p>
            <a:r>
              <a:rPr lang="en-GB" dirty="0"/>
              <a:t>Protein survival- don’t need patterns.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44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85484" y="7226852"/>
            <a:ext cx="21471900" cy="28284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104" name="Google Shape;104;p13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" name="Google Shape;105;p13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06" name="Google Shape;106;p13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13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699173">
            <a:off x="-5514987" y="5547276"/>
            <a:ext cx="8486774" cy="933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3"/>
          <p:cNvGrpSpPr/>
          <p:nvPr/>
        </p:nvGrpSpPr>
        <p:grpSpPr>
          <a:xfrm>
            <a:off x="22108756" y="1418069"/>
            <a:ext cx="2616109" cy="2224753"/>
            <a:chOff x="3089625" y="1360075"/>
            <a:chExt cx="1869050" cy="1589450"/>
          </a:xfrm>
        </p:grpSpPr>
        <p:sp>
          <p:nvSpPr>
            <p:cNvPr id="110" name="Google Shape;110;p13"/>
            <p:cNvSpPr/>
            <p:nvPr/>
          </p:nvSpPr>
          <p:spPr>
            <a:xfrm>
              <a:off x="3089625" y="1360075"/>
              <a:ext cx="1406675" cy="1589450"/>
            </a:xfrm>
            <a:custGeom>
              <a:avLst/>
              <a:gdLst/>
              <a:ahLst/>
              <a:cxnLst/>
              <a:rect l="l" t="t" r="r" b="b"/>
              <a:pathLst>
                <a:path w="56267" h="63578" extrusionOk="0">
                  <a:moveTo>
                    <a:pt x="29845" y="0"/>
                  </a:moveTo>
                  <a:lnTo>
                    <a:pt x="1" y="49685"/>
                  </a:lnTo>
                  <a:lnTo>
                    <a:pt x="26422" y="63577"/>
                  </a:lnTo>
                  <a:lnTo>
                    <a:pt x="56267" y="13892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835750" y="1360075"/>
              <a:ext cx="1122925" cy="1509275"/>
            </a:xfrm>
            <a:custGeom>
              <a:avLst/>
              <a:gdLst/>
              <a:ahLst/>
              <a:cxnLst/>
              <a:rect l="l" t="t" r="r" b="b"/>
              <a:pathLst>
                <a:path w="44917" h="60371" extrusionOk="0">
                  <a:moveTo>
                    <a:pt x="0" y="0"/>
                  </a:moveTo>
                  <a:lnTo>
                    <a:pt x="18495" y="46478"/>
                  </a:lnTo>
                  <a:lnTo>
                    <a:pt x="44917" y="60370"/>
                  </a:lnTo>
                  <a:lnTo>
                    <a:pt x="26422" y="13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089625" y="2522025"/>
              <a:ext cx="1869050" cy="427500"/>
            </a:xfrm>
            <a:custGeom>
              <a:avLst/>
              <a:gdLst/>
              <a:ahLst/>
              <a:cxnLst/>
              <a:rect l="l" t="t" r="r" b="b"/>
              <a:pathLst>
                <a:path w="74762" h="17100" extrusionOk="0">
                  <a:moveTo>
                    <a:pt x="48340" y="0"/>
                  </a:moveTo>
                  <a:lnTo>
                    <a:pt x="1" y="3207"/>
                  </a:lnTo>
                  <a:lnTo>
                    <a:pt x="26422" y="17099"/>
                  </a:lnTo>
                  <a:lnTo>
                    <a:pt x="74762" y="13892"/>
                  </a:lnTo>
                  <a:lnTo>
                    <a:pt x="4834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089625" y="1360075"/>
              <a:ext cx="1208525" cy="1242150"/>
            </a:xfrm>
            <a:custGeom>
              <a:avLst/>
              <a:gdLst/>
              <a:ahLst/>
              <a:cxnLst/>
              <a:rect l="l" t="t" r="r" b="b"/>
              <a:pathLst>
                <a:path w="48341" h="49686" extrusionOk="0">
                  <a:moveTo>
                    <a:pt x="29845" y="0"/>
                  </a:moveTo>
                  <a:lnTo>
                    <a:pt x="1" y="49685"/>
                  </a:lnTo>
                  <a:lnTo>
                    <a:pt x="48340" y="46478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4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" name="Google Shape;117;p14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18" name="Google Shape;118;p14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4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6017050" y="-4625012"/>
            <a:ext cx="4495800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289" y="-1468075"/>
            <a:ext cx="1959075" cy="19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15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26" name="Google Shape;126;p15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5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8" name="Google Shape;12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46575" y="3547313"/>
            <a:ext cx="4495800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050" y="-1319550"/>
            <a:ext cx="1959075" cy="195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5"/>
          <p:cNvGrpSpPr/>
          <p:nvPr/>
        </p:nvGrpSpPr>
        <p:grpSpPr>
          <a:xfrm>
            <a:off x="-989838" y="14101413"/>
            <a:ext cx="1959055" cy="2427675"/>
            <a:chOff x="5953600" y="2687775"/>
            <a:chExt cx="1399625" cy="1734425"/>
          </a:xfrm>
        </p:grpSpPr>
        <p:sp>
          <p:nvSpPr>
            <p:cNvPr id="131" name="Google Shape;131;p15"/>
            <p:cNvSpPr/>
            <p:nvPr/>
          </p:nvSpPr>
          <p:spPr>
            <a:xfrm>
              <a:off x="5953600" y="3632450"/>
              <a:ext cx="1038625" cy="789750"/>
            </a:xfrm>
            <a:custGeom>
              <a:avLst/>
              <a:gdLst/>
              <a:ahLst/>
              <a:cxnLst/>
              <a:rect l="l" t="t" r="r" b="b"/>
              <a:pathLst>
                <a:path w="41545" h="31590" extrusionOk="0">
                  <a:moveTo>
                    <a:pt x="10270" y="1"/>
                  </a:moveTo>
                  <a:lnTo>
                    <a:pt x="1" y="2959"/>
                  </a:lnTo>
                  <a:lnTo>
                    <a:pt x="31258" y="31590"/>
                  </a:lnTo>
                  <a:lnTo>
                    <a:pt x="41544" y="28632"/>
                  </a:lnTo>
                  <a:lnTo>
                    <a:pt x="10270" y="1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5953600" y="2687775"/>
              <a:ext cx="632725" cy="1018650"/>
            </a:xfrm>
            <a:custGeom>
              <a:avLst/>
              <a:gdLst/>
              <a:ahLst/>
              <a:cxnLst/>
              <a:rect l="l" t="t" r="r" b="b"/>
              <a:pathLst>
                <a:path w="25309" h="40746" extrusionOk="0">
                  <a:moveTo>
                    <a:pt x="25309" y="0"/>
                  </a:moveTo>
                  <a:lnTo>
                    <a:pt x="15023" y="2958"/>
                  </a:lnTo>
                  <a:lnTo>
                    <a:pt x="1" y="40746"/>
                  </a:lnTo>
                  <a:lnTo>
                    <a:pt x="10270" y="37788"/>
                  </a:lnTo>
                  <a:lnTo>
                    <a:pt x="25309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6328325" y="2687775"/>
              <a:ext cx="1024900" cy="792650"/>
            </a:xfrm>
            <a:custGeom>
              <a:avLst/>
              <a:gdLst/>
              <a:ahLst/>
              <a:cxnLst/>
              <a:rect l="l" t="t" r="r" b="b"/>
              <a:pathLst>
                <a:path w="40996" h="31706" extrusionOk="0">
                  <a:moveTo>
                    <a:pt x="10386" y="0"/>
                  </a:moveTo>
                  <a:lnTo>
                    <a:pt x="1" y="2908"/>
                  </a:lnTo>
                  <a:lnTo>
                    <a:pt x="30709" y="31706"/>
                  </a:lnTo>
                  <a:lnTo>
                    <a:pt x="40995" y="28748"/>
                  </a:lnTo>
                  <a:lnTo>
                    <a:pt x="10386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6733375" y="3406475"/>
              <a:ext cx="619850" cy="1015725"/>
            </a:xfrm>
            <a:custGeom>
              <a:avLst/>
              <a:gdLst/>
              <a:ahLst/>
              <a:cxnLst/>
              <a:rect l="l" t="t" r="r" b="b"/>
              <a:pathLst>
                <a:path w="24794" h="40629" extrusionOk="0">
                  <a:moveTo>
                    <a:pt x="24793" y="0"/>
                  </a:moveTo>
                  <a:lnTo>
                    <a:pt x="14507" y="2958"/>
                  </a:lnTo>
                  <a:lnTo>
                    <a:pt x="1" y="40629"/>
                  </a:lnTo>
                  <a:lnTo>
                    <a:pt x="10386" y="37721"/>
                  </a:lnTo>
                  <a:lnTo>
                    <a:pt x="24793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15"/>
          <p:cNvGrpSpPr/>
          <p:nvPr/>
        </p:nvGrpSpPr>
        <p:grpSpPr>
          <a:xfrm>
            <a:off x="10335831" y="16310769"/>
            <a:ext cx="2616109" cy="2224753"/>
            <a:chOff x="3089625" y="1360075"/>
            <a:chExt cx="1869050" cy="1589450"/>
          </a:xfrm>
        </p:grpSpPr>
        <p:sp>
          <p:nvSpPr>
            <p:cNvPr id="136" name="Google Shape;136;p15"/>
            <p:cNvSpPr/>
            <p:nvPr/>
          </p:nvSpPr>
          <p:spPr>
            <a:xfrm>
              <a:off x="3089625" y="1360075"/>
              <a:ext cx="1406675" cy="1589450"/>
            </a:xfrm>
            <a:custGeom>
              <a:avLst/>
              <a:gdLst/>
              <a:ahLst/>
              <a:cxnLst/>
              <a:rect l="l" t="t" r="r" b="b"/>
              <a:pathLst>
                <a:path w="56267" h="63578" extrusionOk="0">
                  <a:moveTo>
                    <a:pt x="29845" y="0"/>
                  </a:moveTo>
                  <a:lnTo>
                    <a:pt x="1" y="49685"/>
                  </a:lnTo>
                  <a:lnTo>
                    <a:pt x="26422" y="63577"/>
                  </a:lnTo>
                  <a:lnTo>
                    <a:pt x="56267" y="13892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835750" y="1360075"/>
              <a:ext cx="1122925" cy="1509275"/>
            </a:xfrm>
            <a:custGeom>
              <a:avLst/>
              <a:gdLst/>
              <a:ahLst/>
              <a:cxnLst/>
              <a:rect l="l" t="t" r="r" b="b"/>
              <a:pathLst>
                <a:path w="44917" h="60371" extrusionOk="0">
                  <a:moveTo>
                    <a:pt x="0" y="0"/>
                  </a:moveTo>
                  <a:lnTo>
                    <a:pt x="18495" y="46478"/>
                  </a:lnTo>
                  <a:lnTo>
                    <a:pt x="44917" y="60370"/>
                  </a:lnTo>
                  <a:lnTo>
                    <a:pt x="26422" y="13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089625" y="2522025"/>
              <a:ext cx="1869050" cy="427500"/>
            </a:xfrm>
            <a:custGeom>
              <a:avLst/>
              <a:gdLst/>
              <a:ahLst/>
              <a:cxnLst/>
              <a:rect l="l" t="t" r="r" b="b"/>
              <a:pathLst>
                <a:path w="74762" h="17100" extrusionOk="0">
                  <a:moveTo>
                    <a:pt x="48340" y="0"/>
                  </a:moveTo>
                  <a:lnTo>
                    <a:pt x="1" y="3207"/>
                  </a:lnTo>
                  <a:lnTo>
                    <a:pt x="26422" y="17099"/>
                  </a:lnTo>
                  <a:lnTo>
                    <a:pt x="74762" y="13892"/>
                  </a:lnTo>
                  <a:lnTo>
                    <a:pt x="4834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089625" y="1360075"/>
              <a:ext cx="1208525" cy="1242150"/>
            </a:xfrm>
            <a:custGeom>
              <a:avLst/>
              <a:gdLst/>
              <a:ahLst/>
              <a:cxnLst/>
              <a:rect l="l" t="t" r="r" b="b"/>
              <a:pathLst>
                <a:path w="48341" h="49686" extrusionOk="0">
                  <a:moveTo>
                    <a:pt x="29845" y="0"/>
                  </a:moveTo>
                  <a:lnTo>
                    <a:pt x="1" y="49685"/>
                  </a:lnTo>
                  <a:lnTo>
                    <a:pt x="48340" y="46478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31429">
            <a:off x="18812563" y="12689338"/>
            <a:ext cx="848677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">
  <p:cSld name="CUSTOM_2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16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4" name="Google Shape;144;p16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45" name="Google Shape;145;p16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6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">
  <p:cSld name="CUSTOM_2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" name="Google Shape;150;p17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51" name="Google Shape;151;p17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17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785457" y="429768"/>
            <a:ext cx="21470100" cy="19203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457200" y="2697025"/>
            <a:ext cx="22119300" cy="43890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44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500"/>
            </a:lvl1pPr>
            <a:lvl2pPr marL="914400" lvl="1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cxnSp>
        <p:nvCxnSpPr>
          <p:cNvPr id="156" name="Google Shape;156;p18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7" name="Google Shape;157;p18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58" name="Google Shape;158;p18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8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0" name="Google Shape;16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6525" y="5655750"/>
            <a:ext cx="4495800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15739">
            <a:off x="-4378212" y="12327538"/>
            <a:ext cx="848677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785457" y="429768"/>
            <a:ext cx="21470100" cy="19203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"/>
          </p:nvPr>
        </p:nvSpPr>
        <p:spPr>
          <a:xfrm>
            <a:off x="1403299" y="2350075"/>
            <a:ext cx="20234400" cy="41499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96575" y="11257771"/>
            <a:ext cx="4035350" cy="51211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9"/>
          <p:cNvGrpSpPr/>
          <p:nvPr/>
        </p:nvGrpSpPr>
        <p:grpSpPr>
          <a:xfrm>
            <a:off x="1101768" y="13837856"/>
            <a:ext cx="2616109" cy="2224753"/>
            <a:chOff x="3089625" y="1360075"/>
            <a:chExt cx="1869050" cy="1589450"/>
          </a:xfrm>
        </p:grpSpPr>
        <p:sp>
          <p:nvSpPr>
            <p:cNvPr id="167" name="Google Shape;167;p19"/>
            <p:cNvSpPr/>
            <p:nvPr/>
          </p:nvSpPr>
          <p:spPr>
            <a:xfrm>
              <a:off x="3089625" y="1360075"/>
              <a:ext cx="1406675" cy="1589450"/>
            </a:xfrm>
            <a:custGeom>
              <a:avLst/>
              <a:gdLst/>
              <a:ahLst/>
              <a:cxnLst/>
              <a:rect l="l" t="t" r="r" b="b"/>
              <a:pathLst>
                <a:path w="56267" h="63578" extrusionOk="0">
                  <a:moveTo>
                    <a:pt x="29845" y="0"/>
                  </a:moveTo>
                  <a:lnTo>
                    <a:pt x="1" y="49685"/>
                  </a:lnTo>
                  <a:lnTo>
                    <a:pt x="26422" y="63577"/>
                  </a:lnTo>
                  <a:lnTo>
                    <a:pt x="56267" y="13892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3835750" y="1360075"/>
              <a:ext cx="1122925" cy="1509275"/>
            </a:xfrm>
            <a:custGeom>
              <a:avLst/>
              <a:gdLst/>
              <a:ahLst/>
              <a:cxnLst/>
              <a:rect l="l" t="t" r="r" b="b"/>
              <a:pathLst>
                <a:path w="44917" h="60371" extrusionOk="0">
                  <a:moveTo>
                    <a:pt x="0" y="0"/>
                  </a:moveTo>
                  <a:lnTo>
                    <a:pt x="18495" y="46478"/>
                  </a:lnTo>
                  <a:lnTo>
                    <a:pt x="44917" y="60370"/>
                  </a:lnTo>
                  <a:lnTo>
                    <a:pt x="26422" y="13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3089625" y="2522025"/>
              <a:ext cx="1869050" cy="427500"/>
            </a:xfrm>
            <a:custGeom>
              <a:avLst/>
              <a:gdLst/>
              <a:ahLst/>
              <a:cxnLst/>
              <a:rect l="l" t="t" r="r" b="b"/>
              <a:pathLst>
                <a:path w="74762" h="17100" extrusionOk="0">
                  <a:moveTo>
                    <a:pt x="48340" y="0"/>
                  </a:moveTo>
                  <a:lnTo>
                    <a:pt x="1" y="3207"/>
                  </a:lnTo>
                  <a:lnTo>
                    <a:pt x="26422" y="17099"/>
                  </a:lnTo>
                  <a:lnTo>
                    <a:pt x="74762" y="13892"/>
                  </a:lnTo>
                  <a:lnTo>
                    <a:pt x="4834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3089625" y="1360075"/>
              <a:ext cx="1208525" cy="1242150"/>
            </a:xfrm>
            <a:custGeom>
              <a:avLst/>
              <a:gdLst/>
              <a:ahLst/>
              <a:cxnLst/>
              <a:rect l="l" t="t" r="r" b="b"/>
              <a:pathLst>
                <a:path w="48341" h="49686" extrusionOk="0">
                  <a:moveTo>
                    <a:pt x="29845" y="0"/>
                  </a:moveTo>
                  <a:lnTo>
                    <a:pt x="1" y="49685"/>
                  </a:lnTo>
                  <a:lnTo>
                    <a:pt x="48340" y="46478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15739">
            <a:off x="18611888" y="12102938"/>
            <a:ext cx="84867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8000" y="13446275"/>
            <a:ext cx="1959075" cy="195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9"/>
          <p:cNvGrpSpPr/>
          <p:nvPr/>
        </p:nvGrpSpPr>
        <p:grpSpPr>
          <a:xfrm>
            <a:off x="15010139" y="14270980"/>
            <a:ext cx="11029300" cy="3444300"/>
            <a:chOff x="12013575" y="13837850"/>
            <a:chExt cx="11029300" cy="3444300"/>
          </a:xfrm>
        </p:grpSpPr>
        <p:sp>
          <p:nvSpPr>
            <p:cNvPr id="174" name="Google Shape;174;p19"/>
            <p:cNvSpPr/>
            <p:nvPr/>
          </p:nvSpPr>
          <p:spPr>
            <a:xfrm>
              <a:off x="12022975" y="13847150"/>
              <a:ext cx="11019900" cy="3435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9"/>
            <p:cNvCxnSpPr/>
            <p:nvPr/>
          </p:nvCxnSpPr>
          <p:spPr>
            <a:xfrm>
              <a:off x="17523525" y="875715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19"/>
            <p:cNvCxnSpPr/>
            <p:nvPr/>
          </p:nvCxnSpPr>
          <p:spPr>
            <a:xfrm>
              <a:off x="17523525" y="918652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9"/>
            <p:cNvCxnSpPr/>
            <p:nvPr/>
          </p:nvCxnSpPr>
          <p:spPr>
            <a:xfrm>
              <a:off x="17523525" y="961590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9"/>
            <p:cNvCxnSpPr/>
            <p:nvPr/>
          </p:nvCxnSpPr>
          <p:spPr>
            <a:xfrm>
              <a:off x="17523525" y="1004527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9"/>
            <p:cNvCxnSpPr/>
            <p:nvPr/>
          </p:nvCxnSpPr>
          <p:spPr>
            <a:xfrm>
              <a:off x="17523525" y="1047465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9"/>
            <p:cNvCxnSpPr/>
            <p:nvPr/>
          </p:nvCxnSpPr>
          <p:spPr>
            <a:xfrm>
              <a:off x="17523525" y="1090402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9"/>
            <p:cNvCxnSpPr/>
            <p:nvPr/>
          </p:nvCxnSpPr>
          <p:spPr>
            <a:xfrm>
              <a:off x="17523525" y="1133340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9"/>
            <p:cNvCxnSpPr/>
            <p:nvPr/>
          </p:nvCxnSpPr>
          <p:spPr>
            <a:xfrm>
              <a:off x="12437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9"/>
            <p:cNvCxnSpPr/>
            <p:nvPr/>
          </p:nvCxnSpPr>
          <p:spPr>
            <a:xfrm>
              <a:off x="12861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9"/>
            <p:cNvCxnSpPr/>
            <p:nvPr/>
          </p:nvCxnSpPr>
          <p:spPr>
            <a:xfrm>
              <a:off x="13286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9"/>
            <p:cNvCxnSpPr/>
            <p:nvPr/>
          </p:nvCxnSpPr>
          <p:spPr>
            <a:xfrm>
              <a:off x="13710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9"/>
            <p:cNvCxnSpPr/>
            <p:nvPr/>
          </p:nvCxnSpPr>
          <p:spPr>
            <a:xfrm>
              <a:off x="14134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9"/>
            <p:cNvCxnSpPr/>
            <p:nvPr/>
          </p:nvCxnSpPr>
          <p:spPr>
            <a:xfrm>
              <a:off x="14558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9"/>
            <p:cNvCxnSpPr/>
            <p:nvPr/>
          </p:nvCxnSpPr>
          <p:spPr>
            <a:xfrm>
              <a:off x="14982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9"/>
            <p:cNvCxnSpPr/>
            <p:nvPr/>
          </p:nvCxnSpPr>
          <p:spPr>
            <a:xfrm>
              <a:off x="15407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9"/>
            <p:cNvCxnSpPr/>
            <p:nvPr/>
          </p:nvCxnSpPr>
          <p:spPr>
            <a:xfrm>
              <a:off x="15831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9"/>
            <p:cNvCxnSpPr/>
            <p:nvPr/>
          </p:nvCxnSpPr>
          <p:spPr>
            <a:xfrm>
              <a:off x="16255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9"/>
            <p:cNvCxnSpPr/>
            <p:nvPr/>
          </p:nvCxnSpPr>
          <p:spPr>
            <a:xfrm>
              <a:off x="16679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9"/>
            <p:cNvCxnSpPr/>
            <p:nvPr/>
          </p:nvCxnSpPr>
          <p:spPr>
            <a:xfrm>
              <a:off x="17103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9"/>
            <p:cNvCxnSpPr/>
            <p:nvPr/>
          </p:nvCxnSpPr>
          <p:spPr>
            <a:xfrm>
              <a:off x="17528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9"/>
            <p:cNvCxnSpPr/>
            <p:nvPr/>
          </p:nvCxnSpPr>
          <p:spPr>
            <a:xfrm>
              <a:off x="17952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9"/>
            <p:cNvCxnSpPr/>
            <p:nvPr/>
          </p:nvCxnSpPr>
          <p:spPr>
            <a:xfrm>
              <a:off x="18376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9"/>
            <p:cNvCxnSpPr/>
            <p:nvPr/>
          </p:nvCxnSpPr>
          <p:spPr>
            <a:xfrm>
              <a:off x="18800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19"/>
            <p:cNvCxnSpPr/>
            <p:nvPr/>
          </p:nvCxnSpPr>
          <p:spPr>
            <a:xfrm>
              <a:off x="19224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9649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20073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9"/>
            <p:cNvCxnSpPr/>
            <p:nvPr/>
          </p:nvCxnSpPr>
          <p:spPr>
            <a:xfrm>
              <a:off x="20497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9"/>
            <p:cNvCxnSpPr/>
            <p:nvPr/>
          </p:nvCxnSpPr>
          <p:spPr>
            <a:xfrm>
              <a:off x="20921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9"/>
            <p:cNvCxnSpPr/>
            <p:nvPr/>
          </p:nvCxnSpPr>
          <p:spPr>
            <a:xfrm>
              <a:off x="21345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19"/>
            <p:cNvCxnSpPr/>
            <p:nvPr/>
          </p:nvCxnSpPr>
          <p:spPr>
            <a:xfrm>
              <a:off x="21770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19"/>
            <p:cNvCxnSpPr/>
            <p:nvPr/>
          </p:nvCxnSpPr>
          <p:spPr>
            <a:xfrm>
              <a:off x="22194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22618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7" name="Google Shape;207;p19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208" name="Google Shape;208;p19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19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3127" y="1564142"/>
            <a:ext cx="20813312" cy="218018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1113127" y="4104362"/>
            <a:ext cx="10124213" cy="11775023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11804777" y="4104365"/>
            <a:ext cx="10124213" cy="11775023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1359171" indent="0">
              <a:buNone/>
              <a:defRPr lang="da-DK" dirty="0" smtClean="0"/>
            </a:lvl4pPr>
            <a:lvl5pPr>
              <a:defRPr lang="da-DK" dirty="0"/>
            </a:lvl5pPr>
            <a:lvl8pPr marL="1359171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372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>
          <p15:clr>
            <a:srgbClr val="F26B43"/>
          </p15:clr>
        </p15:guide>
        <p15:guide id="2" pos="3746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3125" y="1564143"/>
            <a:ext cx="20813316" cy="2176190"/>
          </a:xfrm>
        </p:spPr>
        <p:txBody>
          <a:bodyPr/>
          <a:lstStyle>
            <a:lvl1pPr>
              <a:defRPr sz="6048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1113125" y="4104362"/>
            <a:ext cx="20813316" cy="11777039"/>
          </a:xfrm>
        </p:spPr>
        <p:txBody>
          <a:bodyPr vert="horz" lIns="0" tIns="0" rIns="0" bIns="0" rtlCol="0">
            <a:noAutofit/>
          </a:bodyPr>
          <a:lstStyle>
            <a:lvl1pPr marL="648081" indent="-648081">
              <a:buFont typeface="Arial" panose="020B0604020202020204" pitchFamily="34" charset="0"/>
              <a:buChar char="•"/>
              <a:defRPr lang="da-DK" sz="6048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2027592" indent="-666792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0058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3125" y="1564143"/>
            <a:ext cx="20813316" cy="2176190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1113125" y="4104362"/>
            <a:ext cx="20813316" cy="11777039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1359171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8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66325" y="2697025"/>
            <a:ext cx="22110300" cy="80961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B7BA"/>
              </a:buClr>
              <a:buSzPts val="3500"/>
              <a:buFont typeface="Inconsolata"/>
              <a:buChar char="○"/>
              <a:defRPr sz="3500"/>
            </a:lvl1pPr>
            <a:lvl2pPr marL="914400" lvl="1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/>
            </a:lvl2pPr>
            <a:lvl3pPr marL="1371600" lvl="2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/>
            </a:lvl3pPr>
            <a:lvl4pPr marL="1828800" lvl="3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●"/>
              <a:defRPr/>
            </a:lvl4pPr>
            <a:lvl5pPr marL="2286000" lvl="4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/>
            </a:lvl5pPr>
            <a:lvl6pPr marL="2743200" lvl="5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/>
            </a:lvl6pPr>
            <a:lvl7pPr marL="3200400" lvl="6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●"/>
              <a:defRPr/>
            </a:lvl7pPr>
            <a:lvl8pPr marL="3657600" lvl="7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/>
            </a:lvl8pPr>
            <a:lvl9pPr marL="4114800" lvl="8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/>
            </a:lvl9pPr>
          </a:lstStyle>
          <a:p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31" name="Google Shape;31;p4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834593"/>
            <a:ext cx="23042561" cy="16446932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4536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3128" y="1905050"/>
            <a:ext cx="12893403" cy="1864316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1134"/>
              </a:spcAft>
              <a:defRPr sz="9072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1113127" y="-946370"/>
            <a:ext cx="20813312" cy="77193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172821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46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2646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2646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2646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577391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85484" y="1495283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785484" y="3872314"/>
            <a:ext cx="10079700" cy="11479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7625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marL="914400" lvl="1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2177645" y="3872314"/>
            <a:ext cx="10079700" cy="11479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7625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marL="914400" lvl="1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6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41" name="Google Shape;41;p6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6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915739">
            <a:off x="19822113" y="11122238"/>
            <a:ext cx="84867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9086" y="2675800"/>
            <a:ext cx="1959075" cy="19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85457" y="429768"/>
            <a:ext cx="21470100" cy="19203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2697025"/>
            <a:ext cx="22119300" cy="81438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500"/>
            </a:lvl1pPr>
            <a:lvl2pPr marL="914400" lvl="1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7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50" name="Google Shape;50;p7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" name="Google Shape;52;p7"/>
          <p:cNvGrpSpPr/>
          <p:nvPr/>
        </p:nvGrpSpPr>
        <p:grpSpPr>
          <a:xfrm>
            <a:off x="-11" y="13837850"/>
            <a:ext cx="11029300" cy="3444300"/>
            <a:chOff x="12013575" y="13837850"/>
            <a:chExt cx="11029300" cy="3444300"/>
          </a:xfrm>
        </p:grpSpPr>
        <p:sp>
          <p:nvSpPr>
            <p:cNvPr id="53" name="Google Shape;53;p7"/>
            <p:cNvSpPr/>
            <p:nvPr/>
          </p:nvSpPr>
          <p:spPr>
            <a:xfrm>
              <a:off x="12022975" y="13847150"/>
              <a:ext cx="11019900" cy="3435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" name="Google Shape;54;p7"/>
            <p:cNvCxnSpPr/>
            <p:nvPr/>
          </p:nvCxnSpPr>
          <p:spPr>
            <a:xfrm>
              <a:off x="17523525" y="875715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17523525" y="918652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17523525" y="961590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>
              <a:off x="17523525" y="1004527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7523525" y="1047465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7523525" y="1090402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7"/>
            <p:cNvCxnSpPr/>
            <p:nvPr/>
          </p:nvCxnSpPr>
          <p:spPr>
            <a:xfrm>
              <a:off x="17523525" y="1133340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7"/>
            <p:cNvCxnSpPr/>
            <p:nvPr/>
          </p:nvCxnSpPr>
          <p:spPr>
            <a:xfrm>
              <a:off x="12437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7"/>
            <p:cNvCxnSpPr/>
            <p:nvPr/>
          </p:nvCxnSpPr>
          <p:spPr>
            <a:xfrm>
              <a:off x="12861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7"/>
            <p:cNvCxnSpPr/>
            <p:nvPr/>
          </p:nvCxnSpPr>
          <p:spPr>
            <a:xfrm>
              <a:off x="13286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7"/>
            <p:cNvCxnSpPr/>
            <p:nvPr/>
          </p:nvCxnSpPr>
          <p:spPr>
            <a:xfrm>
              <a:off x="13710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14134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7"/>
            <p:cNvCxnSpPr/>
            <p:nvPr/>
          </p:nvCxnSpPr>
          <p:spPr>
            <a:xfrm>
              <a:off x="14558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14982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7"/>
            <p:cNvCxnSpPr/>
            <p:nvPr/>
          </p:nvCxnSpPr>
          <p:spPr>
            <a:xfrm>
              <a:off x="15407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7"/>
            <p:cNvCxnSpPr/>
            <p:nvPr/>
          </p:nvCxnSpPr>
          <p:spPr>
            <a:xfrm>
              <a:off x="15831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7"/>
            <p:cNvCxnSpPr/>
            <p:nvPr/>
          </p:nvCxnSpPr>
          <p:spPr>
            <a:xfrm>
              <a:off x="16255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7"/>
            <p:cNvCxnSpPr/>
            <p:nvPr/>
          </p:nvCxnSpPr>
          <p:spPr>
            <a:xfrm>
              <a:off x="16679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7"/>
            <p:cNvCxnSpPr/>
            <p:nvPr/>
          </p:nvCxnSpPr>
          <p:spPr>
            <a:xfrm>
              <a:off x="17103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7"/>
            <p:cNvCxnSpPr/>
            <p:nvPr/>
          </p:nvCxnSpPr>
          <p:spPr>
            <a:xfrm>
              <a:off x="17528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7"/>
            <p:cNvCxnSpPr/>
            <p:nvPr/>
          </p:nvCxnSpPr>
          <p:spPr>
            <a:xfrm>
              <a:off x="17952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7"/>
            <p:cNvCxnSpPr/>
            <p:nvPr/>
          </p:nvCxnSpPr>
          <p:spPr>
            <a:xfrm>
              <a:off x="18376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18800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19224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19649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7"/>
            <p:cNvCxnSpPr/>
            <p:nvPr/>
          </p:nvCxnSpPr>
          <p:spPr>
            <a:xfrm>
              <a:off x="20073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7"/>
            <p:cNvCxnSpPr/>
            <p:nvPr/>
          </p:nvCxnSpPr>
          <p:spPr>
            <a:xfrm>
              <a:off x="20497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7"/>
            <p:cNvCxnSpPr/>
            <p:nvPr/>
          </p:nvCxnSpPr>
          <p:spPr>
            <a:xfrm>
              <a:off x="20921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7"/>
            <p:cNvCxnSpPr/>
            <p:nvPr/>
          </p:nvCxnSpPr>
          <p:spPr>
            <a:xfrm>
              <a:off x="21345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7"/>
            <p:cNvCxnSpPr/>
            <p:nvPr/>
          </p:nvCxnSpPr>
          <p:spPr>
            <a:xfrm>
              <a:off x="21770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22194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7"/>
            <p:cNvCxnSpPr/>
            <p:nvPr/>
          </p:nvCxnSpPr>
          <p:spPr>
            <a:xfrm>
              <a:off x="22618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6" name="Google Shape;8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47063" y="10479000"/>
            <a:ext cx="4495800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15739">
            <a:off x="9901538" y="16037963"/>
            <a:ext cx="84867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275" y="13339225"/>
            <a:ext cx="1959075" cy="19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1235430" y="1512503"/>
            <a:ext cx="16047000" cy="137451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11521438" y="-420"/>
            <a:ext cx="11521500" cy="1728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000" tIns="256000" rIns="256000" bIns="25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669060" y="4143466"/>
            <a:ext cx="10194000" cy="4980600"/>
          </a:xfrm>
          <a:prstGeom prst="rect">
            <a:avLst/>
          </a:prstGeom>
        </p:spPr>
        <p:txBody>
          <a:bodyPr spcFirstLastPara="1" wrap="square" lIns="256000" tIns="256000" rIns="256000" bIns="2560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669060" y="9418327"/>
            <a:ext cx="10194000" cy="41499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2"/>
          </p:nvPr>
        </p:nvSpPr>
        <p:spPr>
          <a:xfrm>
            <a:off x="12447537" y="2432891"/>
            <a:ext cx="9669300" cy="124155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marL="457200" lvl="0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1pPr>
            <a:lvl2pPr marL="914400" lvl="1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2pPr>
            <a:lvl3pPr marL="1371600" lvl="2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3pPr>
            <a:lvl4pPr marL="1828800" lvl="3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4pPr>
            <a:lvl5pPr marL="2286000" lvl="4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5pPr>
            <a:lvl6pPr marL="2743200" lvl="5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6pPr>
            <a:lvl7pPr marL="3200400" lvl="6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7pPr>
            <a:lvl8pPr marL="3657600" lvl="7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8pPr>
            <a:lvl9pPr marL="4114800" lvl="8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>
            <a:spLocks noGrp="1"/>
          </p:cNvSpPr>
          <p:nvPr>
            <p:ph type="title" hasCustomPrompt="1"/>
          </p:nvPr>
        </p:nvSpPr>
        <p:spPr>
          <a:xfrm>
            <a:off x="785484" y="3716578"/>
            <a:ext cx="21471900" cy="6597300"/>
          </a:xfrm>
          <a:prstGeom prst="rect">
            <a:avLst/>
          </a:prstGeom>
        </p:spPr>
        <p:txBody>
          <a:bodyPr spcFirstLastPara="1" wrap="square" lIns="256000" tIns="256000" rIns="256000" bIns="2560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785484" y="10591470"/>
            <a:ext cx="21471900" cy="43707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2545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1pPr>
            <a:lvl2pPr marL="914400" lvl="1" indent="-42545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2pPr>
            <a:lvl3pPr marL="1371600" lvl="2" indent="-42545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3pPr>
            <a:lvl4pPr marL="1828800" lvl="3" indent="-42545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4pPr>
            <a:lvl5pPr marL="2286000" lvl="4" indent="-42545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5pPr>
            <a:lvl6pPr marL="2743200" lvl="5" indent="-42545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6pPr>
            <a:lvl7pPr marL="3200400" lvl="6" indent="-42545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7pPr>
            <a:lvl8pPr marL="3657600" lvl="7" indent="-42545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8pPr>
            <a:lvl9pPr marL="4114800" lvl="8" indent="-42545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5484" y="1495283"/>
            <a:ext cx="21471900" cy="19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5475" y="3872326"/>
            <a:ext cx="21471900" cy="12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●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○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■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●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○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■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●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○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■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82" r:id="rId17"/>
    <p:sldLayoutId id="2147483683" r:id="rId18"/>
    <p:sldLayoutId id="2147483684" r:id="rId19"/>
    <p:sldLayoutId id="214748368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waskom/seaborn-data/tree/master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waskom/seaborn-data/tree/master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waskom/seaborn-data/tree/master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c.europa.eu/eurostat/databrowser/view/TPS00205/default/table?lang=en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-to-viz.com/caveat/pie.htm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data-to-viz.com/caveat/pie.ht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://www.cookbook-r.com/Graphs/Colors_(ggplot2)/#a-colorblind-friendly-palette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nei.nih.gov/learn-about-eye-health/eye-conditions-and-diseases/color-blindness" TargetMode="External"/><Relationship Id="rId4" Type="http://schemas.openxmlformats.org/officeDocument/2006/relationships/hyperlink" Target="https://seaborn.pydata.org/tutorial/color_palette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matereanalyzer.org/clim/noaa-us-monthly/" TargetMode="External"/><Relationship Id="rId5" Type="http://schemas.openxmlformats.org/officeDocument/2006/relationships/hyperlink" Target="https://www.ncdc.noaa.gov/cag/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viz.wtf/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s://twitter.com/IvanDuque/status/129715186229519974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1eUfSrg84AWwnyl8sn3yMHKcGEm7JRc8-SCnhu9WImo/edi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eople.inf.ethz.ch/markusp/teaching/guides/guide-table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doi.org/10.1186/1479-5876-11-215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0" dirty="0"/>
              <a:t>Basic principles</a:t>
            </a:r>
            <a:br>
              <a:rPr lang="en-US" sz="12000" dirty="0"/>
            </a:br>
            <a:r>
              <a:rPr lang="en-US" sz="12000" dirty="0"/>
              <a:t>of visualisations</a:t>
            </a:r>
            <a:endParaRPr lang="en-GB" sz="12000" dirty="0"/>
          </a:p>
        </p:txBody>
      </p:sp>
    </p:spTree>
    <p:extLst>
      <p:ext uri="{BB962C8B-B14F-4D97-AF65-F5344CB8AC3E}">
        <p14:creationId xmlns:p14="http://schemas.microsoft.com/office/powerpoint/2010/main" val="160907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C9C8-9C8D-06A1-48E7-D25FF6AF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8000" dirty="0"/>
              <a:t>5. Maximise data density = number of entries in a plot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1AD2B1-0FDD-AE89-AD7C-DB073D9C6B2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/>
          <a:stretch/>
        </p:blipFill>
        <p:spPr>
          <a:xfrm>
            <a:off x="0" y="6043613"/>
            <a:ext cx="9945688" cy="7648575"/>
          </a:xfrm>
          <a:prstGeom prst="rect">
            <a:avLst/>
          </a:prstGeom>
        </p:spPr>
      </p:pic>
      <p:pic>
        <p:nvPicPr>
          <p:cNvPr id="23" name="Content Placeholder 17">
            <a:extLst>
              <a:ext uri="{FF2B5EF4-FFF2-40B4-BE49-F238E27FC236}">
                <a16:creationId xmlns:a16="http://schemas.microsoft.com/office/drawing/2014/main" id="{E124B2C2-505A-6FFE-2AB0-92BA56B0643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12823190" y="5826919"/>
            <a:ext cx="9434194" cy="950138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E41A8-2656-DFEC-579A-9FC76BCD3EBE}"/>
              </a:ext>
            </a:extLst>
          </p:cNvPr>
          <p:cNvSpPr txBox="1"/>
          <p:nvPr/>
        </p:nvSpPr>
        <p:spPr>
          <a:xfrm>
            <a:off x="588298" y="5021502"/>
            <a:ext cx="8769092" cy="5816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3780" dirty="0">
                <a:latin typeface="Space Mono" panose="020B0604020202020204" charset="0"/>
              </a:rPr>
              <a:t>Number of points plotted = ?</a:t>
            </a:r>
            <a:endParaRPr lang="en-GB" sz="378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D7011-6E32-E5AB-6232-BF14EE1FFC47}"/>
              </a:ext>
            </a:extLst>
          </p:cNvPr>
          <p:cNvSpPr txBox="1"/>
          <p:nvPr/>
        </p:nvSpPr>
        <p:spPr>
          <a:xfrm>
            <a:off x="1" y="14714299"/>
            <a:ext cx="10123126" cy="4071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</a:rPr>
              <a:t>Source: </a:t>
            </a: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  <a:hlinkClick r:id="rId5"/>
              </a:rPr>
              <a:t>https://github.com/mwaskom/seaborn-data</a:t>
            </a:r>
            <a:endParaRPr lang="en-GB" sz="2646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359F9-4FF0-1A11-0301-54AE89D89AA2}"/>
              </a:ext>
            </a:extLst>
          </p:cNvPr>
          <p:cNvSpPr txBox="1"/>
          <p:nvPr/>
        </p:nvSpPr>
        <p:spPr>
          <a:xfrm>
            <a:off x="13257100" y="4950860"/>
            <a:ext cx="8769092" cy="5816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3780" dirty="0">
                <a:latin typeface="Space Mono" panose="020B0604020202020204" charset="0"/>
              </a:rPr>
              <a:t>Number of points plotted = ?</a:t>
            </a:r>
            <a:endParaRPr lang="en-GB" sz="378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97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C9C8-9C8D-06A1-48E7-D25FF6AF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8000" dirty="0"/>
              <a:t>5. Maximise data density = number of entries in a plot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1AD2B1-0FDD-AE89-AD7C-DB073D9C6B2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/>
          <a:stretch/>
        </p:blipFill>
        <p:spPr>
          <a:xfrm>
            <a:off x="0" y="6043613"/>
            <a:ext cx="9945688" cy="7648575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6FD45F8-D083-157C-9B5A-76983597F39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13728589" y="6220752"/>
            <a:ext cx="8197850" cy="8255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E41A8-2656-DFEC-579A-9FC76BCD3EBE}"/>
              </a:ext>
            </a:extLst>
          </p:cNvPr>
          <p:cNvSpPr txBox="1"/>
          <p:nvPr/>
        </p:nvSpPr>
        <p:spPr>
          <a:xfrm>
            <a:off x="2362139" y="5244580"/>
            <a:ext cx="8769092" cy="5816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3780" dirty="0">
                <a:latin typeface="Space Mono" panose="020B0604020202020204" charset="0"/>
              </a:rPr>
              <a:t>Number of points plotted = 2</a:t>
            </a:r>
            <a:endParaRPr lang="en-GB" sz="378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D7011-6E32-E5AB-6232-BF14EE1FFC47}"/>
              </a:ext>
            </a:extLst>
          </p:cNvPr>
          <p:cNvSpPr txBox="1"/>
          <p:nvPr/>
        </p:nvSpPr>
        <p:spPr>
          <a:xfrm>
            <a:off x="1" y="14714299"/>
            <a:ext cx="10123126" cy="4071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</a:rPr>
              <a:t>Source: </a:t>
            </a: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  <a:hlinkClick r:id="rId5"/>
              </a:rPr>
              <a:t>https://github.com/mwaskom/seaborn-data</a:t>
            </a:r>
            <a:endParaRPr lang="en-GB" sz="2646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359F9-4FF0-1A11-0301-54AE89D89AA2}"/>
              </a:ext>
            </a:extLst>
          </p:cNvPr>
          <p:cNvSpPr txBox="1"/>
          <p:nvPr/>
        </p:nvSpPr>
        <p:spPr>
          <a:xfrm>
            <a:off x="13157347" y="5057357"/>
            <a:ext cx="8769092" cy="11633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3780" dirty="0">
                <a:latin typeface="Space Mono" panose="020B0604020202020204" charset="0"/>
              </a:rPr>
              <a:t>Number of points plotted = 5 + distribution</a:t>
            </a:r>
            <a:endParaRPr lang="en-GB" sz="378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65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C9C8-9C8D-06A1-48E7-D25FF6AF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8000" dirty="0"/>
              <a:t>5. Maximise data density = number of entries in a plot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1AD2B1-0FDD-AE89-AD7C-DB073D9C6B2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/>
          <a:stretch/>
        </p:blipFill>
        <p:spPr>
          <a:xfrm>
            <a:off x="0" y="6043613"/>
            <a:ext cx="9945688" cy="764857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84A74F-B30F-8104-0865-DB5BECA69DF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14361159" y="6043613"/>
            <a:ext cx="7896225" cy="79517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E41A8-2656-DFEC-579A-9FC76BCD3EBE}"/>
              </a:ext>
            </a:extLst>
          </p:cNvPr>
          <p:cNvSpPr txBox="1"/>
          <p:nvPr/>
        </p:nvSpPr>
        <p:spPr>
          <a:xfrm>
            <a:off x="982226" y="5241709"/>
            <a:ext cx="8769092" cy="5816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3780" dirty="0">
                <a:latin typeface="Space Mono" panose="020B0604020202020204" charset="0"/>
              </a:rPr>
              <a:t>Number of points plotted = 2</a:t>
            </a:r>
            <a:endParaRPr lang="en-GB" sz="378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D7011-6E32-E5AB-6232-BF14EE1FFC47}"/>
              </a:ext>
            </a:extLst>
          </p:cNvPr>
          <p:cNvSpPr txBox="1"/>
          <p:nvPr/>
        </p:nvSpPr>
        <p:spPr>
          <a:xfrm>
            <a:off x="1" y="14714299"/>
            <a:ext cx="10123126" cy="4071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</a:rPr>
              <a:t>Source: </a:t>
            </a: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  <a:hlinkClick r:id="rId5"/>
              </a:rPr>
              <a:t>https://github.com/mwaskom/seaborn-data</a:t>
            </a:r>
            <a:endParaRPr lang="en-GB" sz="2646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359F9-4FF0-1A11-0301-54AE89D89AA2}"/>
              </a:ext>
            </a:extLst>
          </p:cNvPr>
          <p:cNvSpPr txBox="1"/>
          <p:nvPr/>
        </p:nvSpPr>
        <p:spPr>
          <a:xfrm>
            <a:off x="12725085" y="5241709"/>
            <a:ext cx="8769092" cy="5816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3780" dirty="0">
                <a:latin typeface="Space Mono" panose="020B0604020202020204" charset="0"/>
              </a:rPr>
              <a:t>Number of points plotted = 40</a:t>
            </a:r>
            <a:endParaRPr lang="en-GB" sz="378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9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C859-7476-A9A9-3D72-9A5F425F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8000" dirty="0"/>
              <a:t>6. Shrink graphics whenever possible: small multiples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3BBD42-B6AF-9BE4-392D-B2A339B80B8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/>
          <a:stretch/>
        </p:blipFill>
        <p:spPr>
          <a:xfrm>
            <a:off x="548638" y="4234190"/>
            <a:ext cx="10640291" cy="10094030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3E47F3C-ABFE-7436-655A-4EE1FFB9C73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11795816" y="4234190"/>
            <a:ext cx="10461568" cy="1015306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CAFE05-E816-285F-45A6-37716B79281C}"/>
              </a:ext>
            </a:extLst>
          </p:cNvPr>
          <p:cNvSpPr txBox="1"/>
          <p:nvPr/>
        </p:nvSpPr>
        <p:spPr>
          <a:xfrm>
            <a:off x="432262" y="15146561"/>
            <a:ext cx="18404378" cy="4071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</a:rPr>
              <a:t>Source: </a:t>
            </a: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  <a:hlinkClick r:id="rId5"/>
              </a:rPr>
              <a:t>https://ec.europa.eu/eurostat/databrowser/view/TPS00205/default/table?lang=en</a:t>
            </a:r>
            <a:endParaRPr lang="en-GB" sz="2646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150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94CC-7A2B-5C06-B473-7F7038EA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8000" dirty="0"/>
              <a:t>7. Axes: label them consistently, choose them wisely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8C6A0A-BC15-0F61-4519-82C708319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5430" y="6547687"/>
            <a:ext cx="9791649" cy="2093075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solidFill>
                  <a:srgbClr val="0070C0"/>
                </a:solidFill>
              </a:rPr>
              <a:t>1 minute: which country has the highest number of COVID cases?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5CECB84-4A56-858C-B3E2-DB95C9385EE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/>
          <a:stretch/>
        </p:blipFill>
        <p:spPr>
          <a:xfrm>
            <a:off x="785484" y="3659332"/>
            <a:ext cx="10735797" cy="12927581"/>
          </a:xfrm>
        </p:spPr>
      </p:pic>
    </p:spTree>
    <p:extLst>
      <p:ext uri="{BB962C8B-B14F-4D97-AF65-F5344CB8AC3E}">
        <p14:creationId xmlns:p14="http://schemas.microsoft.com/office/powerpoint/2010/main" val="187912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94CC-7A2B-5C06-B473-7F7038EA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dirty="0"/>
              <a:t>7. Axes: label them consistently, choose them wisely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8C6A0A-BC15-0F61-4519-82C708319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2988" y="8200737"/>
            <a:ext cx="10826334" cy="8096100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solidFill>
                  <a:srgbClr val="0070C0"/>
                </a:solidFill>
              </a:rPr>
              <a:t>Use the same scale when comparing subplots = easier comparison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5CECB84-4A56-858C-B3E2-DB95C9385EE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/>
          <a:stretch/>
        </p:blipFill>
        <p:spPr>
          <a:xfrm>
            <a:off x="515389" y="4278063"/>
            <a:ext cx="9110749" cy="10970769"/>
          </a:xfrm>
        </p:spPr>
      </p:pic>
    </p:spTree>
    <p:extLst>
      <p:ext uri="{BB962C8B-B14F-4D97-AF65-F5344CB8AC3E}">
        <p14:creationId xmlns:p14="http://schemas.microsoft.com/office/powerpoint/2010/main" val="338100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94CC-7A2B-5C06-B473-7F7038EA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Axes: label them consistently, choose them wisely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F7487-8873-36A6-40F4-F3ECBEA64FB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1788775" y="6796088"/>
            <a:ext cx="11253788" cy="5203825"/>
          </a:xfrm>
        </p:spPr>
      </p:pic>
      <p:pic>
        <p:nvPicPr>
          <p:cNvPr id="11" name="Content Placeholder 27">
            <a:extLst>
              <a:ext uri="{FF2B5EF4-FFF2-40B4-BE49-F238E27FC236}">
                <a16:creationId xmlns:a16="http://schemas.microsoft.com/office/drawing/2014/main" id="{9E7C5AA5-8AD5-E0F6-3273-9066B70F8F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0" y="7294563"/>
            <a:ext cx="9563100" cy="5119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D9D006-50B4-FA1F-9F57-66F38ED894AF}"/>
              </a:ext>
            </a:extLst>
          </p:cNvPr>
          <p:cNvSpPr txBox="1"/>
          <p:nvPr/>
        </p:nvSpPr>
        <p:spPr>
          <a:xfrm>
            <a:off x="12840166" y="5207119"/>
            <a:ext cx="9383779" cy="13960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4536" dirty="0">
                <a:solidFill>
                  <a:srgbClr val="0070C0"/>
                </a:solidFill>
                <a:latin typeface="+mn-lt"/>
              </a:rPr>
              <a:t>Use log scales when variation is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9E6A3-9B05-8A7C-C03C-54EC1FFEC563}"/>
              </a:ext>
            </a:extLst>
          </p:cNvPr>
          <p:cNvSpPr txBox="1"/>
          <p:nvPr/>
        </p:nvSpPr>
        <p:spPr>
          <a:xfrm>
            <a:off x="2136004" y="5207119"/>
            <a:ext cx="9383779" cy="13960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4536" dirty="0">
                <a:solidFill>
                  <a:srgbClr val="0070C0"/>
                </a:solidFill>
                <a:latin typeface="+mn-lt"/>
              </a:rPr>
              <a:t>Inappropriate scaling can hide variations</a:t>
            </a:r>
          </a:p>
        </p:txBody>
      </p:sp>
    </p:spTree>
    <p:extLst>
      <p:ext uri="{BB962C8B-B14F-4D97-AF65-F5344CB8AC3E}">
        <p14:creationId xmlns:p14="http://schemas.microsoft.com/office/powerpoint/2010/main" val="1915798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F674-E5A9-3311-B58E-82BC58F0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/>
              <a:t>8. Patterns: some are more difficult to compare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4C4D8-6AD4-48B8-7EF8-EF04E41AF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99974" y="6544963"/>
            <a:ext cx="10157410" cy="8096100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solidFill>
                  <a:srgbClr val="0070C0"/>
                </a:solidFill>
              </a:rPr>
              <a:t>Which groups (a, b, c, d, e) increased or decreased from time 1 to 4?</a:t>
            </a:r>
          </a:p>
        </p:txBody>
      </p:sp>
      <p:pic>
        <p:nvPicPr>
          <p:cNvPr id="28" name="Content Placeholder 24">
            <a:extLst>
              <a:ext uri="{FF2B5EF4-FFF2-40B4-BE49-F238E27FC236}">
                <a16:creationId xmlns:a16="http://schemas.microsoft.com/office/drawing/2014/main" id="{0EA758AB-6AD7-BFA2-4C69-38CBC98C483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/>
          <a:stretch/>
        </p:blipFill>
        <p:spPr>
          <a:xfrm>
            <a:off x="0" y="4281856"/>
            <a:ext cx="10942589" cy="978657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9B1D37-DC31-220D-40D9-5A6C564BDDA6}"/>
              </a:ext>
            </a:extLst>
          </p:cNvPr>
          <p:cNvSpPr txBox="1"/>
          <p:nvPr/>
        </p:nvSpPr>
        <p:spPr>
          <a:xfrm>
            <a:off x="-581890" y="15213701"/>
            <a:ext cx="14098384" cy="4071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</a:rPr>
              <a:t>Inspired from: </a:t>
            </a: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  <a:hlinkClick r:id="rId4"/>
              </a:rPr>
              <a:t>https://www.data-to-viz.com/caveat/pie.html</a:t>
            </a:r>
            <a:endParaRPr lang="en-GB" sz="2646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2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F674-E5A9-3311-B58E-82BC58F0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/>
              <a:t>8. Patterns: some are more difficult to compare</a:t>
            </a:r>
          </a:p>
        </p:txBody>
      </p:sp>
      <p:graphicFrame>
        <p:nvGraphicFramePr>
          <p:cNvPr id="11" name="Content Placeholder 11">
            <a:extLst>
              <a:ext uri="{FF2B5EF4-FFF2-40B4-BE49-F238E27FC236}">
                <a16:creationId xmlns:a16="http://schemas.microsoft.com/office/drawing/2014/main" id="{8877EC07-41A2-45FA-F35D-A82326B405C7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842539989"/>
              </p:ext>
            </p:extLst>
          </p:nvPr>
        </p:nvGraphicFramePr>
        <p:xfrm>
          <a:off x="9045406" y="5169198"/>
          <a:ext cx="10125075" cy="882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Content Placeholder 24">
            <a:extLst>
              <a:ext uri="{FF2B5EF4-FFF2-40B4-BE49-F238E27FC236}">
                <a16:creationId xmlns:a16="http://schemas.microsoft.com/office/drawing/2014/main" id="{61074F7E-2942-1FA2-2E17-C90C6057683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8"/>
          <a:srcRect/>
          <a:stretch/>
        </p:blipFill>
        <p:spPr>
          <a:xfrm>
            <a:off x="0" y="5435600"/>
            <a:ext cx="8859838" cy="7886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9B1D37-DC31-220D-40D9-5A6C564BDDA6}"/>
              </a:ext>
            </a:extLst>
          </p:cNvPr>
          <p:cNvSpPr txBox="1"/>
          <p:nvPr/>
        </p:nvSpPr>
        <p:spPr>
          <a:xfrm>
            <a:off x="1113127" y="15361818"/>
            <a:ext cx="12278263" cy="4071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</a:rPr>
              <a:t>Inspired from: </a:t>
            </a: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  <a:hlinkClick r:id="rId9"/>
              </a:rPr>
              <a:t>https://www.data-to-viz.com/caveat/pie.html</a:t>
            </a:r>
            <a:endParaRPr lang="en-GB" sz="2646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A8E5D-4F8A-B5EE-95AD-67627E1AB650}"/>
              </a:ext>
            </a:extLst>
          </p:cNvPr>
          <p:cNvSpPr txBox="1"/>
          <p:nvPr/>
        </p:nvSpPr>
        <p:spPr>
          <a:xfrm>
            <a:off x="15605633" y="5624221"/>
            <a:ext cx="5001931" cy="86417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Aft>
                <a:spcPts val="2268"/>
              </a:spcAft>
              <a:buClrTx/>
            </a:pPr>
            <a:r>
              <a:rPr lang="en-GB" sz="4536" dirty="0">
                <a:solidFill>
                  <a:schemeClr val="tx1"/>
                </a:solidFill>
                <a:latin typeface="Space Mono" panose="020B0604020202020204" charset="0"/>
              </a:rPr>
              <a:t>Position</a:t>
            </a:r>
            <a:endParaRPr lang="en-GB" sz="4536" dirty="0">
              <a:latin typeface="Space Mono" panose="020B0604020202020204" charset="0"/>
            </a:endParaRPr>
          </a:p>
          <a:p>
            <a:pPr defTabSz="1728216">
              <a:spcAft>
                <a:spcPts val="2268"/>
              </a:spcAft>
              <a:buClrTx/>
            </a:pPr>
            <a:r>
              <a:rPr lang="en-GB" sz="4536" dirty="0">
                <a:solidFill>
                  <a:schemeClr val="tx1"/>
                </a:solidFill>
                <a:latin typeface="Space Mono" panose="020B0604020202020204" charset="0"/>
              </a:rPr>
              <a:t>Length</a:t>
            </a:r>
          </a:p>
          <a:p>
            <a:pPr defTabSz="1728216">
              <a:spcAft>
                <a:spcPts val="2268"/>
              </a:spcAft>
              <a:buClrTx/>
            </a:pPr>
            <a:r>
              <a:rPr lang="en-GB" sz="4536" dirty="0">
                <a:solidFill>
                  <a:schemeClr val="tx1"/>
                </a:solidFill>
                <a:latin typeface="Space Mono" panose="020B0604020202020204" charset="0"/>
              </a:rPr>
              <a:t>Direction</a:t>
            </a:r>
          </a:p>
          <a:p>
            <a:pPr defTabSz="1728216">
              <a:spcBef>
                <a:spcPct val="0"/>
              </a:spcBef>
              <a:spcAft>
                <a:spcPts val="2268"/>
              </a:spcAft>
              <a:buClrTx/>
            </a:pPr>
            <a:endParaRPr lang="en-GB" sz="4536" dirty="0">
              <a:solidFill>
                <a:schemeClr val="tx1"/>
              </a:solidFill>
              <a:latin typeface="Space Mono" panose="020B0604020202020204" charset="0"/>
            </a:endParaRPr>
          </a:p>
          <a:p>
            <a:pPr defTabSz="1728216">
              <a:spcBef>
                <a:spcPct val="0"/>
              </a:spcBef>
              <a:spcAft>
                <a:spcPts val="2268"/>
              </a:spcAft>
              <a:buClrTx/>
            </a:pPr>
            <a:r>
              <a:rPr lang="en-GB" sz="4536" dirty="0">
                <a:solidFill>
                  <a:schemeClr val="tx1"/>
                </a:solidFill>
                <a:latin typeface="Space Mono" panose="020B0604020202020204" charset="0"/>
              </a:rPr>
              <a:t>Angle</a:t>
            </a:r>
          </a:p>
          <a:p>
            <a:pPr defTabSz="1728216">
              <a:spcBef>
                <a:spcPct val="0"/>
              </a:spcBef>
              <a:spcAft>
                <a:spcPts val="2268"/>
              </a:spcAft>
              <a:buClrTx/>
            </a:pPr>
            <a:endParaRPr lang="en-GB" sz="4536" dirty="0">
              <a:solidFill>
                <a:schemeClr val="tx1"/>
              </a:solidFill>
              <a:latin typeface="Space Mono" panose="020B0604020202020204" charset="0"/>
            </a:endParaRPr>
          </a:p>
          <a:p>
            <a:pPr defTabSz="1728216">
              <a:spcBef>
                <a:spcPct val="0"/>
              </a:spcBef>
              <a:spcAft>
                <a:spcPts val="2268"/>
              </a:spcAft>
              <a:buClrTx/>
            </a:pPr>
            <a:r>
              <a:rPr lang="en-GB" sz="4536" dirty="0">
                <a:solidFill>
                  <a:schemeClr val="tx1"/>
                </a:solidFill>
                <a:latin typeface="Space Mono" panose="020B0604020202020204" charset="0"/>
              </a:rPr>
              <a:t>Area</a:t>
            </a:r>
            <a:endParaRPr lang="en-GB" sz="4536" dirty="0">
              <a:latin typeface="Space Mono" panose="020B0604020202020204" charset="0"/>
            </a:endParaRPr>
          </a:p>
          <a:p>
            <a:pPr defTabSz="1728216">
              <a:spcBef>
                <a:spcPct val="0"/>
              </a:spcBef>
              <a:spcAft>
                <a:spcPts val="2268"/>
              </a:spcAft>
              <a:buClrTx/>
            </a:pPr>
            <a:r>
              <a:rPr lang="en-GB" sz="4536" dirty="0">
                <a:solidFill>
                  <a:schemeClr val="tx1"/>
                </a:solidFill>
                <a:latin typeface="Space Mono" panose="020B0604020202020204" charset="0"/>
              </a:rPr>
              <a:t>Volume</a:t>
            </a:r>
            <a:endParaRPr lang="en-GB" sz="4536" dirty="0">
              <a:latin typeface="Space Mono" panose="020B0604020202020204" charset="0"/>
            </a:endParaRPr>
          </a:p>
          <a:p>
            <a:pPr defTabSz="1728216">
              <a:spcBef>
                <a:spcPct val="0"/>
              </a:spcBef>
              <a:spcAft>
                <a:spcPts val="2268"/>
              </a:spcAft>
              <a:buClrTx/>
            </a:pPr>
            <a:r>
              <a:rPr lang="en-GB" sz="4536" dirty="0">
                <a:solidFill>
                  <a:schemeClr val="tx1"/>
                </a:solidFill>
                <a:latin typeface="Space Mono" panose="020B0604020202020204" charset="0"/>
              </a:rPr>
              <a:t>Colour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91BB5E-B764-4CD0-A251-F1410C1023CE}"/>
              </a:ext>
            </a:extLst>
          </p:cNvPr>
          <p:cNvCxnSpPr/>
          <p:nvPr/>
        </p:nvCxnSpPr>
        <p:spPr>
          <a:xfrm flipH="1">
            <a:off x="18879828" y="7713126"/>
            <a:ext cx="637585" cy="59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3B4DB0-ACDC-F328-B59D-0F62F00A3EE6}"/>
              </a:ext>
            </a:extLst>
          </p:cNvPr>
          <p:cNvCxnSpPr>
            <a:cxnSpLocks/>
          </p:cNvCxnSpPr>
          <p:nvPr/>
        </p:nvCxnSpPr>
        <p:spPr>
          <a:xfrm>
            <a:off x="20063240" y="7715200"/>
            <a:ext cx="544324" cy="594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F2EA68F-AB1D-B934-175C-6D3F37743588}"/>
              </a:ext>
            </a:extLst>
          </p:cNvPr>
          <p:cNvSpPr/>
          <p:nvPr/>
        </p:nvSpPr>
        <p:spPr>
          <a:xfrm>
            <a:off x="18705076" y="5773629"/>
            <a:ext cx="318793" cy="341864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4536" dirty="0" err="1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5D1AD3-9A20-7FFE-BB3F-0431527402BB}"/>
              </a:ext>
            </a:extLst>
          </p:cNvPr>
          <p:cNvSpPr/>
          <p:nvPr/>
        </p:nvSpPr>
        <p:spPr>
          <a:xfrm>
            <a:off x="19237510" y="5439278"/>
            <a:ext cx="318793" cy="341864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4536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27C25D-477B-265E-61CE-9B429068F95D}"/>
              </a:ext>
            </a:extLst>
          </p:cNvPr>
          <p:cNvSpPr/>
          <p:nvPr/>
        </p:nvSpPr>
        <p:spPr>
          <a:xfrm>
            <a:off x="19198620" y="5958572"/>
            <a:ext cx="318793" cy="341864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4536" dirty="0" err="1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895BC2-93E4-56B5-2596-E15B306A3E94}"/>
              </a:ext>
            </a:extLst>
          </p:cNvPr>
          <p:cNvCxnSpPr/>
          <p:nvPr/>
        </p:nvCxnSpPr>
        <p:spPr>
          <a:xfrm>
            <a:off x="17676385" y="9122626"/>
            <a:ext cx="285237" cy="922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D298C8-1220-CFBB-37CC-9CF9470DE54A}"/>
              </a:ext>
            </a:extLst>
          </p:cNvPr>
          <p:cNvCxnSpPr>
            <a:cxnSpLocks/>
          </p:cNvCxnSpPr>
          <p:nvPr/>
        </p:nvCxnSpPr>
        <p:spPr>
          <a:xfrm flipH="1">
            <a:off x="17961621" y="9515536"/>
            <a:ext cx="1167991" cy="529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836539-9E65-3DA0-3701-91FA7D7AE9C8}"/>
              </a:ext>
            </a:extLst>
          </p:cNvPr>
          <p:cNvCxnSpPr>
            <a:cxnSpLocks/>
          </p:cNvCxnSpPr>
          <p:nvPr/>
        </p:nvCxnSpPr>
        <p:spPr>
          <a:xfrm>
            <a:off x="19270152" y="9400764"/>
            <a:ext cx="285237" cy="922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4822E5-57C9-B74F-224B-1F8B01CE16B0}"/>
              </a:ext>
            </a:extLst>
          </p:cNvPr>
          <p:cNvCxnSpPr>
            <a:cxnSpLocks/>
          </p:cNvCxnSpPr>
          <p:nvPr/>
        </p:nvCxnSpPr>
        <p:spPr>
          <a:xfrm flipH="1">
            <a:off x="19555389" y="10244814"/>
            <a:ext cx="1284160" cy="78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52869C9-67FA-4348-B3E7-F805C8FEA98D}"/>
              </a:ext>
            </a:extLst>
          </p:cNvPr>
          <p:cNvSpPr/>
          <p:nvPr/>
        </p:nvSpPr>
        <p:spPr>
          <a:xfrm>
            <a:off x="17933363" y="10358423"/>
            <a:ext cx="2041172" cy="2041172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4536" dirty="0" err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0D981-2B29-E436-B9D7-780CEAD19D21}"/>
              </a:ext>
            </a:extLst>
          </p:cNvPr>
          <p:cNvSpPr/>
          <p:nvPr/>
        </p:nvSpPr>
        <p:spPr>
          <a:xfrm>
            <a:off x="20276270" y="11160277"/>
            <a:ext cx="816469" cy="816469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4536" dirty="0" err="1">
              <a:solidFill>
                <a:schemeClr val="bg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1CFCD98-B227-AA66-0FCA-1C8414D6A645}"/>
              </a:ext>
            </a:extLst>
          </p:cNvPr>
          <p:cNvSpPr/>
          <p:nvPr/>
        </p:nvSpPr>
        <p:spPr>
          <a:xfrm>
            <a:off x="18492119" y="12519344"/>
            <a:ext cx="680391" cy="680391"/>
          </a:xfrm>
          <a:prstGeom prst="cub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4536" dirty="0" err="1">
              <a:solidFill>
                <a:schemeClr val="bg1"/>
              </a:solidFill>
            </a:endParaRP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0B8B13E-6169-86DE-4762-C217006683D3}"/>
              </a:ext>
            </a:extLst>
          </p:cNvPr>
          <p:cNvSpPr/>
          <p:nvPr/>
        </p:nvSpPr>
        <p:spPr>
          <a:xfrm>
            <a:off x="21054278" y="11978520"/>
            <a:ext cx="1360781" cy="1360781"/>
          </a:xfrm>
          <a:prstGeom prst="cub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4536" dirty="0" err="1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721389-BD17-407B-A1A9-97F4478FDD45}"/>
              </a:ext>
            </a:extLst>
          </p:cNvPr>
          <p:cNvSpPr/>
          <p:nvPr/>
        </p:nvSpPr>
        <p:spPr>
          <a:xfrm>
            <a:off x="18489354" y="13598852"/>
            <a:ext cx="2041172" cy="544709"/>
          </a:xfrm>
          <a:prstGeom prst="rect">
            <a:avLst/>
          </a:prstGeom>
          <a:solidFill>
            <a:srgbClr val="6E0000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4536" dirty="0" err="1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E2B0A5-3738-0331-4369-B6EF95A1811D}"/>
              </a:ext>
            </a:extLst>
          </p:cNvPr>
          <p:cNvSpPr/>
          <p:nvPr/>
        </p:nvSpPr>
        <p:spPr>
          <a:xfrm>
            <a:off x="20680117" y="13598852"/>
            <a:ext cx="1877338" cy="544709"/>
          </a:xfrm>
          <a:prstGeom prst="rect">
            <a:avLst/>
          </a:prstGeom>
          <a:solidFill>
            <a:srgbClr val="640000"/>
          </a:solidFill>
          <a:ln w="6350">
            <a:solidFill>
              <a:srgbClr val="64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4536" dirty="0" err="1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38AB1E-0AE6-6DB3-1CD0-F00F6CFC211C}"/>
              </a:ext>
            </a:extLst>
          </p:cNvPr>
          <p:cNvSpPr/>
          <p:nvPr/>
        </p:nvSpPr>
        <p:spPr>
          <a:xfrm>
            <a:off x="18601012" y="6539306"/>
            <a:ext cx="1020586" cy="37973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4536" dirty="0" err="1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846D60-789D-D592-8F05-C89BACFFF523}"/>
              </a:ext>
            </a:extLst>
          </p:cNvPr>
          <p:cNvSpPr/>
          <p:nvPr/>
        </p:nvSpPr>
        <p:spPr>
          <a:xfrm>
            <a:off x="18601012" y="7078708"/>
            <a:ext cx="3061758" cy="37973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4536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3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1291-C4FC-54CC-AEA7-1EF78D38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25" y="429768"/>
            <a:ext cx="22110299" cy="1924200"/>
          </a:xfrm>
        </p:spPr>
        <p:txBody>
          <a:bodyPr/>
          <a:lstStyle/>
          <a:p>
            <a:r>
              <a:rPr lang="en-GB" sz="8000" dirty="0"/>
              <a:t>9. Colours: there are palette-able solutions for all eyes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9472A0-16FB-C23B-4EA9-CFA638456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4800" dirty="0"/>
          </a:p>
          <a:p>
            <a:endParaRPr lang="en-GB" sz="4800" dirty="0"/>
          </a:p>
          <a:p>
            <a:r>
              <a:rPr lang="en-GB" sz="4800" dirty="0"/>
              <a:t>Colour blindness affects:</a:t>
            </a:r>
          </a:p>
          <a:p>
            <a:pPr lvl="1"/>
            <a:r>
              <a:rPr lang="en-GB" dirty="0"/>
              <a:t>8% of males</a:t>
            </a:r>
          </a:p>
          <a:p>
            <a:pPr lvl="1"/>
            <a:r>
              <a:rPr lang="en-GB" dirty="0"/>
              <a:t>0.5% of females </a:t>
            </a:r>
            <a:r>
              <a:rPr lang="en-GB" sz="2000" dirty="0"/>
              <a:t>[1]</a:t>
            </a:r>
            <a:endParaRPr lang="en-GB" dirty="0"/>
          </a:p>
          <a:p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26292E-3E4A-504B-F0B1-FB142190E7A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17488" y="4695825"/>
            <a:ext cx="10125075" cy="11776075"/>
          </a:xfrm>
        </p:spPr>
        <p:txBody>
          <a:bodyPr/>
          <a:lstStyle/>
          <a:p>
            <a:r>
              <a:rPr lang="en-GB" sz="5400" dirty="0"/>
              <a:t>Alternatives</a:t>
            </a:r>
          </a:p>
          <a:p>
            <a:pPr lvl="1"/>
            <a:r>
              <a:rPr lang="en-GB" dirty="0"/>
              <a:t>Using a </a:t>
            </a:r>
            <a:r>
              <a:rPr lang="en-GB" dirty="0">
                <a:hlinkClick r:id="rId3"/>
              </a:rPr>
              <a:t>colourblind-friendly palette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Use </a:t>
            </a:r>
            <a:r>
              <a:rPr lang="en-GB" dirty="0">
                <a:hlinkClick r:id="rId4"/>
              </a:rPr>
              <a:t>high contrast designs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B15EB-0BEB-045B-FBF9-25BF750D8691}"/>
              </a:ext>
            </a:extLst>
          </p:cNvPr>
          <p:cNvSpPr txBox="1"/>
          <p:nvPr/>
        </p:nvSpPr>
        <p:spPr>
          <a:xfrm>
            <a:off x="1071029" y="13589601"/>
            <a:ext cx="19561160" cy="247631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646" dirty="0">
                <a:latin typeface="Space Mono" panose="020B0604020202020204" charset="0"/>
                <a:hlinkClick r:id="rId5"/>
              </a:rPr>
              <a:t>https://www.nei.nih.gov/learn-about-eye-health/eye-conditions-and-diseases/color-blindness</a:t>
            </a:r>
            <a:endParaRPr lang="en-US" sz="2646" dirty="0">
              <a:latin typeface="Space Mono" panose="020B0604020202020204" charset="0"/>
            </a:endParaRPr>
          </a:p>
          <a:p>
            <a:pPr algn="ctr">
              <a:spcBef>
                <a:spcPct val="0"/>
              </a:spcBef>
            </a:pPr>
            <a:endParaRPr lang="en-US" sz="2646" dirty="0">
              <a:latin typeface="Space Mono" panose="020B0604020202020204" charset="0"/>
            </a:endParaRPr>
          </a:p>
          <a:p>
            <a:pPr algn="ctr">
              <a:spcBef>
                <a:spcPct val="0"/>
              </a:spcBef>
            </a:pPr>
            <a:r>
              <a:rPr lang="en-GB" sz="5400" dirty="0">
                <a:latin typeface="Space Mono" panose="020B0604020202020204" charset="0"/>
              </a:rPr>
              <a:t>https://www.color-blindness.com/coblis-color-blindness-simulator/</a:t>
            </a:r>
            <a:endParaRPr lang="en-GB" sz="6000" dirty="0">
              <a:latin typeface="Space Mono" panose="020B0604020202020204" charset="0"/>
            </a:endParaRPr>
          </a:p>
        </p:txBody>
      </p:sp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DCA34557-171B-50D4-AD08-9F6EF26C8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29" y="7826653"/>
            <a:ext cx="6966686" cy="55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0AD63F-2F12-A713-B11A-53B5511E9B27}"/>
              </a:ext>
            </a:extLst>
          </p:cNvPr>
          <p:cNvSpPr txBox="1"/>
          <p:nvPr/>
        </p:nvSpPr>
        <p:spPr>
          <a:xfrm>
            <a:off x="8295394" y="8032561"/>
            <a:ext cx="3112882" cy="6108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3969" dirty="0">
                <a:solidFill>
                  <a:schemeClr val="tx1"/>
                </a:solidFill>
                <a:latin typeface="Space Mono" panose="020B0604020202020204" charset="0"/>
              </a:rPr>
              <a:t>Normal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1E8120-C09E-78A2-22EF-B6DC724A8830}"/>
              </a:ext>
            </a:extLst>
          </p:cNvPr>
          <p:cNvSpPr txBox="1"/>
          <p:nvPr/>
        </p:nvSpPr>
        <p:spPr>
          <a:xfrm>
            <a:off x="8279796" y="9549539"/>
            <a:ext cx="3112882" cy="6108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3969" dirty="0">
                <a:solidFill>
                  <a:schemeClr val="tx1"/>
                </a:solidFill>
                <a:latin typeface="Space Mono" panose="020B0604020202020204" charset="0"/>
              </a:rPr>
              <a:t>Protanopia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504AD-BC1B-B18A-886B-DF81508A009C}"/>
              </a:ext>
            </a:extLst>
          </p:cNvPr>
          <p:cNvSpPr txBox="1"/>
          <p:nvPr/>
        </p:nvSpPr>
        <p:spPr>
          <a:xfrm>
            <a:off x="8279796" y="10947969"/>
            <a:ext cx="3112882" cy="122161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3969" dirty="0">
                <a:solidFill>
                  <a:schemeClr val="tx1"/>
                </a:solidFill>
                <a:latin typeface="Space Mono" panose="020B0604020202020204" charset="0"/>
              </a:rPr>
              <a:t>Deuteranopia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EFA900-ED96-045A-2E75-0A0C2825DCD1}"/>
              </a:ext>
            </a:extLst>
          </p:cNvPr>
          <p:cNvSpPr txBox="1"/>
          <p:nvPr/>
        </p:nvSpPr>
        <p:spPr>
          <a:xfrm>
            <a:off x="8279796" y="12343716"/>
            <a:ext cx="3112882" cy="6108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3969" dirty="0">
                <a:solidFill>
                  <a:schemeClr val="tx1"/>
                </a:solidFill>
                <a:latin typeface="Space Mono" panose="020B0604020202020204" charset="0"/>
              </a:rPr>
              <a:t>Tritanopia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832110-1A19-4006-5D34-65CD4295A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8425" y="7313596"/>
            <a:ext cx="9973109" cy="10261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DE8581-873B-1C87-6D6C-508BACAA0D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88" r="66464"/>
          <a:stretch/>
        </p:blipFill>
        <p:spPr>
          <a:xfrm>
            <a:off x="14961707" y="10160349"/>
            <a:ext cx="971078" cy="1026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7A5E53-6F54-25AB-C9C7-23AF7B3827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610" r="33968"/>
          <a:stretch/>
        </p:blipFill>
        <p:spPr>
          <a:xfrm>
            <a:off x="15932785" y="10160347"/>
            <a:ext cx="921704" cy="10261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A18E77-0A0B-113C-DF74-12A9C7C3CB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106"/>
          <a:stretch/>
        </p:blipFill>
        <p:spPr>
          <a:xfrm>
            <a:off x="16854490" y="10160345"/>
            <a:ext cx="1009690" cy="10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8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C8A7-4B85-E122-4B1F-5391AEC7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8000" dirty="0"/>
              <a:t>Quiz time!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1C5226-037D-B071-BDAF-48754FC0B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484" y="3872314"/>
            <a:ext cx="10079700" cy="5205184"/>
          </a:xfrm>
        </p:spPr>
        <p:txBody>
          <a:bodyPr/>
          <a:lstStyle/>
          <a:p>
            <a:r>
              <a:rPr lang="en-GB" sz="4800" dirty="0"/>
              <a:t>2 minutes. </a:t>
            </a:r>
          </a:p>
          <a:p>
            <a:r>
              <a:rPr lang="en-GB" sz="4800" dirty="0"/>
              <a:t>For each plot, guess the value of the:</a:t>
            </a:r>
          </a:p>
          <a:p>
            <a:pPr lvl="1"/>
            <a:r>
              <a:rPr lang="en-GB" sz="4400" dirty="0"/>
              <a:t>Mean</a:t>
            </a:r>
          </a:p>
          <a:p>
            <a:pPr lvl="1"/>
            <a:r>
              <a:rPr lang="en-GB" sz="4400" dirty="0"/>
              <a:t>Correlation coefficient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9D0166C1-AFCD-B9EC-C7D7-181DBB5D88E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1986477" y="3721758"/>
            <a:ext cx="11056086" cy="10711480"/>
          </a:xfrm>
        </p:spPr>
      </p:pic>
    </p:spTree>
    <p:extLst>
      <p:ext uri="{BB962C8B-B14F-4D97-AF65-F5344CB8AC3E}">
        <p14:creationId xmlns:p14="http://schemas.microsoft.com/office/powerpoint/2010/main" val="46045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B360-3657-53F8-C6A2-D9FD7AF6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/>
              <a:t>9. Colours: vary HUE to represent categories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F80D5DC-87E2-EBB3-7947-840C042C00F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2915900" y="5759450"/>
            <a:ext cx="10126663" cy="778827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72D21A-510B-1F1B-29EC-4F7B6405405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0" y="5761038"/>
            <a:ext cx="10123488" cy="7785100"/>
          </a:xfrm>
        </p:spPr>
      </p:pic>
    </p:spTree>
    <p:extLst>
      <p:ext uri="{BB962C8B-B14F-4D97-AF65-F5344CB8AC3E}">
        <p14:creationId xmlns:p14="http://schemas.microsoft.com/office/powerpoint/2010/main" val="2770439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B360-3657-53F8-C6A2-D9FD7AF6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dirty="0"/>
              <a:t>9. Colours: vary LUMINANCE to represent numbers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56ADE1-5C66-AA4C-9DB5-1F47BE9D74A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/>
          <a:stretch/>
        </p:blipFill>
        <p:spPr>
          <a:xfrm>
            <a:off x="-1" y="4404519"/>
            <a:ext cx="11521281" cy="9362282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7A13445-9EFE-CF39-9680-5D7ACFEC4CF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11787003" y="4404519"/>
            <a:ext cx="11255560" cy="9362282"/>
          </a:xfrm>
        </p:spPr>
      </p:pic>
    </p:spTree>
    <p:extLst>
      <p:ext uri="{BB962C8B-B14F-4D97-AF65-F5344CB8AC3E}">
        <p14:creationId xmlns:p14="http://schemas.microsoft.com/office/powerpoint/2010/main" val="224146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B360-3657-53F8-C6A2-D9FD7AF6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/>
              <a:t>9. Colours: choose diverging palettes to emphasize low and high values</a:t>
            </a:r>
          </a:p>
        </p:txBody>
      </p:sp>
      <p:pic>
        <p:nvPicPr>
          <p:cNvPr id="43" name="Content Placeholder 39">
            <a:extLst>
              <a:ext uri="{FF2B5EF4-FFF2-40B4-BE49-F238E27FC236}">
                <a16:creationId xmlns:a16="http://schemas.microsoft.com/office/drawing/2014/main" id="{4AAD6F97-C478-D652-DEC6-BEA20FAFDCE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/>
          <a:srcRect t="9604"/>
          <a:stretch/>
        </p:blipFill>
        <p:spPr>
          <a:xfrm>
            <a:off x="12385964" y="5238750"/>
            <a:ext cx="10656599" cy="9923322"/>
          </a:xfrm>
        </p:spPr>
      </p:pic>
      <p:pic>
        <p:nvPicPr>
          <p:cNvPr id="50" name="Content Placeholder 46">
            <a:extLst>
              <a:ext uri="{FF2B5EF4-FFF2-40B4-BE49-F238E27FC236}">
                <a16:creationId xmlns:a16="http://schemas.microsoft.com/office/drawing/2014/main" id="{B3DF9458-30C4-4B1F-2E01-D91B5C05C4E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/>
          <a:srcRect t="8917"/>
          <a:stretch/>
        </p:blipFill>
        <p:spPr>
          <a:xfrm>
            <a:off x="0" y="5238750"/>
            <a:ext cx="10507287" cy="9860221"/>
          </a:xfrm>
        </p:spPr>
      </p:pic>
    </p:spTree>
    <p:extLst>
      <p:ext uri="{BB962C8B-B14F-4D97-AF65-F5344CB8AC3E}">
        <p14:creationId xmlns:p14="http://schemas.microsoft.com/office/powerpoint/2010/main" val="3866007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B360-3657-53F8-C6A2-D9FD7AF6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4" y="429768"/>
            <a:ext cx="21969726" cy="1924200"/>
          </a:xfrm>
        </p:spPr>
        <p:txBody>
          <a:bodyPr/>
          <a:lstStyle/>
          <a:p>
            <a:r>
              <a:rPr lang="en-GB" sz="8000" dirty="0"/>
              <a:t>9. Colours: there are palette-able solutions for all eyes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A3B404-BC1E-AA17-05D6-2F9AA6FA7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954" y="4725330"/>
            <a:ext cx="22110300" cy="8096100"/>
          </a:xfrm>
        </p:spPr>
        <p:txBody>
          <a:bodyPr/>
          <a:lstStyle/>
          <a:p>
            <a:r>
              <a:rPr lang="en-GB" dirty="0"/>
              <a:t>In 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014E5-D8B4-2CD2-44E2-D37AF6E5354D}"/>
              </a:ext>
            </a:extLst>
          </p:cNvPr>
          <p:cNvSpPr txBox="1"/>
          <p:nvPr/>
        </p:nvSpPr>
        <p:spPr>
          <a:xfrm>
            <a:off x="4534454" y="6317078"/>
            <a:ext cx="13970657" cy="79452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835" dirty="0" err="1">
                <a:solidFill>
                  <a:srgbClr val="DCDCAA"/>
                </a:solidFill>
                <a:latin typeface="Consolas" panose="020B0609020204030204" pitchFamily="49" charset="0"/>
              </a:rPr>
              <a:t>install.packages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2835" dirty="0" err="1">
                <a:solidFill>
                  <a:srgbClr val="CE9178"/>
                </a:solidFill>
                <a:latin typeface="Consolas" panose="020B0609020204030204" pitchFamily="49" charset="0"/>
              </a:rPr>
              <a:t>viridis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GB" sz="2835" dirty="0">
                <a:solidFill>
                  <a:srgbClr val="6A9955"/>
                </a:solidFill>
                <a:latin typeface="Consolas" panose="020B0609020204030204" pitchFamily="49" charset="0"/>
              </a:rPr>
              <a:t># Good colour maps </a:t>
            </a:r>
            <a:r>
              <a:rPr lang="en-GB" sz="2835" dirty="0" err="1">
                <a:solidFill>
                  <a:srgbClr val="DCDCAA"/>
                </a:solidFill>
                <a:latin typeface="Consolas" panose="020B0609020204030204" pitchFamily="49" charset="0"/>
              </a:rPr>
              <a:t>install.packages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2835" dirty="0" err="1">
                <a:solidFill>
                  <a:srgbClr val="CE9178"/>
                </a:solidFill>
                <a:latin typeface="Consolas" panose="020B0609020204030204" pitchFamily="49" charset="0"/>
              </a:rPr>
              <a:t>RColorBrewer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GB" sz="2835" dirty="0">
                <a:solidFill>
                  <a:srgbClr val="6A9955"/>
                </a:solidFill>
                <a:latin typeface="Consolas" panose="020B0609020204030204" pitchFamily="49" charset="0"/>
              </a:rPr>
              <a:t># Good to design colour schemes</a:t>
            </a:r>
            <a:endParaRPr lang="en-GB" sz="2835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GB" sz="2835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2835" dirty="0">
                <a:solidFill>
                  <a:srgbClr val="DCDCAA"/>
                </a:solidFill>
                <a:latin typeface="Consolas" panose="020B0609020204030204" pitchFamily="49" charset="0"/>
              </a:rPr>
              <a:t>library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2835" dirty="0" err="1">
                <a:solidFill>
                  <a:srgbClr val="9CDCFE"/>
                </a:solidFill>
                <a:latin typeface="Consolas" panose="020B0609020204030204" pitchFamily="49" charset="0"/>
              </a:rPr>
              <a:t>RColorBrewer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2835" dirty="0">
                <a:solidFill>
                  <a:srgbClr val="6A9955"/>
                </a:solidFill>
                <a:latin typeface="Consolas" panose="020B0609020204030204" pitchFamily="49" charset="0"/>
              </a:rPr>
              <a:t>##### Let’s create a new palette! #####</a:t>
            </a:r>
          </a:p>
          <a:p>
            <a:r>
              <a:rPr lang="en-GB" sz="2835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GB" sz="2835" dirty="0" err="1">
                <a:solidFill>
                  <a:srgbClr val="6A9955"/>
                </a:solidFill>
                <a:latin typeface="Consolas" panose="020B0609020204030204" pitchFamily="49" charset="0"/>
              </a:rPr>
              <a:t>Colorblind</a:t>
            </a:r>
            <a:r>
              <a:rPr lang="en-GB" sz="2835" dirty="0">
                <a:solidFill>
                  <a:srgbClr val="6A9955"/>
                </a:solidFill>
                <a:latin typeface="Consolas" panose="020B0609020204030204" pitchFamily="49" charset="0"/>
              </a:rPr>
              <a:t> hex codes from Seaborn</a:t>
            </a:r>
            <a:endParaRPr lang="en-GB" sz="2835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2835" dirty="0" err="1">
                <a:solidFill>
                  <a:srgbClr val="9CDCFE"/>
                </a:solidFill>
                <a:latin typeface="Consolas" panose="020B0609020204030204" pitchFamily="49" charset="0"/>
              </a:rPr>
              <a:t>colors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835" dirty="0">
                <a:solidFill>
                  <a:srgbClr val="D4D4D4"/>
                </a:solidFill>
                <a:latin typeface="Consolas" panose="020B0609020204030204" pitchFamily="49" charset="0"/>
              </a:rPr>
              <a:t>&lt;-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835" dirty="0">
                <a:solidFill>
                  <a:srgbClr val="DCDCAA"/>
                </a:solidFill>
                <a:latin typeface="Consolas" panose="020B0609020204030204" pitchFamily="49" charset="0"/>
              </a:rPr>
              <a:t>c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"#0173b2"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"#de8f05"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"#029e73"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"#d55e00"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"#cc78bc"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"#ca9161"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"#fbafe4"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"#949494"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"#ece133"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"#56b4e9"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2835" dirty="0">
                <a:solidFill>
                  <a:srgbClr val="6A9955"/>
                </a:solidFill>
                <a:latin typeface="Consolas" panose="020B0609020204030204" pitchFamily="49" charset="0"/>
              </a:rPr>
              <a:t># Create a custom palette</a:t>
            </a:r>
            <a:endParaRPr lang="en-GB" sz="2835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2835" dirty="0" err="1">
                <a:solidFill>
                  <a:srgbClr val="9CDCFE"/>
                </a:solidFill>
                <a:latin typeface="Consolas" panose="020B0609020204030204" pitchFamily="49" charset="0"/>
              </a:rPr>
              <a:t>my_palette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835" dirty="0">
                <a:solidFill>
                  <a:srgbClr val="D4D4D4"/>
                </a:solidFill>
                <a:latin typeface="Consolas" panose="020B0609020204030204" pitchFamily="49" charset="0"/>
              </a:rPr>
              <a:t>&lt;-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835" dirty="0" err="1">
                <a:solidFill>
                  <a:srgbClr val="9CDCFE"/>
                </a:solidFill>
                <a:latin typeface="Consolas" panose="020B0609020204030204" pitchFamily="49" charset="0"/>
              </a:rPr>
              <a:t>brewer.pal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2835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835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835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2835" dirty="0" err="1">
                <a:solidFill>
                  <a:srgbClr val="9CDCFE"/>
                </a:solidFill>
                <a:latin typeface="Consolas" panose="020B0609020204030204" pitchFamily="49" charset="0"/>
              </a:rPr>
              <a:t>colors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GB" sz="2835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835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r>
              <a:rPr lang="en-GB" sz="2835" dirty="0" err="1">
                <a:solidFill>
                  <a:srgbClr val="CE9178"/>
                </a:solidFill>
                <a:latin typeface="Consolas" panose="020B0609020204030204" pitchFamily="49" charset="0"/>
              </a:rPr>
              <a:t>colorblind</a:t>
            </a:r>
            <a:r>
              <a:rPr lang="en-GB" sz="2835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2835" dirty="0">
                <a:solidFill>
                  <a:srgbClr val="6A9955"/>
                </a:solidFill>
                <a:latin typeface="Consolas" panose="020B0609020204030204" pitchFamily="49" charset="0"/>
              </a:rPr>
              <a:t># Replace the default </a:t>
            </a:r>
            <a:r>
              <a:rPr lang="en-GB" sz="2835" dirty="0" err="1">
                <a:solidFill>
                  <a:srgbClr val="6A9955"/>
                </a:solidFill>
                <a:latin typeface="Consolas" panose="020B0609020204030204" pitchFamily="49" charset="0"/>
              </a:rPr>
              <a:t>colors</a:t>
            </a:r>
            <a:r>
              <a:rPr lang="en-GB" sz="2835" dirty="0">
                <a:solidFill>
                  <a:srgbClr val="6A9955"/>
                </a:solidFill>
                <a:latin typeface="Consolas" panose="020B0609020204030204" pitchFamily="49" charset="0"/>
              </a:rPr>
              <a:t> with your specified </a:t>
            </a:r>
            <a:r>
              <a:rPr lang="en-GB" sz="2835" dirty="0" err="1">
                <a:solidFill>
                  <a:srgbClr val="6A9955"/>
                </a:solidFill>
                <a:latin typeface="Consolas" panose="020B0609020204030204" pitchFamily="49" charset="0"/>
              </a:rPr>
              <a:t>colors</a:t>
            </a:r>
            <a:endParaRPr lang="en-GB" sz="2835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2835" dirty="0" err="1">
                <a:solidFill>
                  <a:srgbClr val="9CDCFE"/>
                </a:solidFill>
                <a:latin typeface="Consolas" panose="020B0609020204030204" pitchFamily="49" charset="0"/>
              </a:rPr>
              <a:t>my_palette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835" dirty="0">
                <a:solidFill>
                  <a:srgbClr val="D4D4D4"/>
                </a:solidFill>
                <a:latin typeface="Consolas" panose="020B0609020204030204" pitchFamily="49" charset="0"/>
              </a:rPr>
              <a:t>&lt;-</a:t>
            </a:r>
            <a: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835" dirty="0" err="1">
                <a:solidFill>
                  <a:srgbClr val="9CDCFE"/>
                </a:solidFill>
                <a:latin typeface="Consolas" panose="020B0609020204030204" pitchFamily="49" charset="0"/>
              </a:rPr>
              <a:t>colors</a:t>
            </a:r>
            <a:endParaRPr lang="en-GB" sz="2835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GB" sz="2835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2835" dirty="0">
                <a:solidFill>
                  <a:srgbClr val="6A9955"/>
                </a:solidFill>
                <a:latin typeface="Consolas" panose="020B0609020204030204" pitchFamily="49" charset="0"/>
              </a:rPr>
              <a:t># Display the palette</a:t>
            </a:r>
            <a:endParaRPr lang="en-GB" sz="2835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2835" dirty="0">
                <a:solidFill>
                  <a:srgbClr val="DCDCAA"/>
                </a:solidFill>
                <a:latin typeface="Consolas" panose="020B0609020204030204" pitchFamily="49" charset="0"/>
              </a:rPr>
              <a:t>scales::</a:t>
            </a:r>
            <a:r>
              <a:rPr lang="en-GB" sz="2835" dirty="0" err="1">
                <a:solidFill>
                  <a:srgbClr val="DCDCAA"/>
                </a:solidFill>
                <a:latin typeface="Consolas" panose="020B0609020204030204" pitchFamily="49" charset="0"/>
              </a:rPr>
              <a:t>show_col</a:t>
            </a:r>
            <a:r>
              <a:rPr lang="en-GB" sz="2835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GB" sz="2835" dirty="0" err="1">
                <a:solidFill>
                  <a:srgbClr val="DCDCAA"/>
                </a:solidFill>
                <a:latin typeface="Consolas" panose="020B0609020204030204" pitchFamily="49" charset="0"/>
              </a:rPr>
              <a:t>my_palette</a:t>
            </a:r>
            <a:r>
              <a:rPr lang="en-GB" sz="2835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  <a:endParaRPr lang="en-GB" sz="2835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9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7E52-AA11-D05A-2281-7CC24C77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dirty="0"/>
              <a:t>10. Telling the truth is important (1)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291EC4-0A8D-A55E-32B5-168DFD482E38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612" y="7150706"/>
            <a:ext cx="7054850" cy="882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3FE6FEF-467E-E11A-E02A-882D41276E0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1113127" y="7192111"/>
            <a:ext cx="10123488" cy="5726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8E9699-A956-47F1-2FDA-599E67A48E1A}"/>
              </a:ext>
            </a:extLst>
          </p:cNvPr>
          <p:cNvSpPr txBox="1"/>
          <p:nvPr/>
        </p:nvSpPr>
        <p:spPr>
          <a:xfrm>
            <a:off x="13678406" y="4230478"/>
            <a:ext cx="7785056" cy="209403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4536" dirty="0">
                <a:solidFill>
                  <a:srgbClr val="0070C0"/>
                </a:solidFill>
                <a:latin typeface="Space Mono" panose="020B0604020202020204" charset="0"/>
              </a:rPr>
              <a:t>“Stand Your Ground” reduced the number of deaths… or not??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B4CCE1-4A55-CEE3-EE32-53889F2B7FFE}"/>
              </a:ext>
            </a:extLst>
          </p:cNvPr>
          <p:cNvSpPr txBox="1"/>
          <p:nvPr/>
        </p:nvSpPr>
        <p:spPr>
          <a:xfrm>
            <a:off x="785484" y="4579485"/>
            <a:ext cx="10123126" cy="13960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4536" dirty="0">
                <a:solidFill>
                  <a:srgbClr val="0070C0"/>
                </a:solidFill>
                <a:latin typeface="Space Mono" panose="020B0604020202020204" charset="0"/>
              </a:rPr>
              <a:t>The average temperature is not increasing… or not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C083A9-3BD8-8216-31CA-F474B3EE9A27}"/>
              </a:ext>
            </a:extLst>
          </p:cNvPr>
          <p:cNvSpPr txBox="1"/>
          <p:nvPr/>
        </p:nvSpPr>
        <p:spPr>
          <a:xfrm>
            <a:off x="1113127" y="15049613"/>
            <a:ext cx="10123126" cy="9307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3024" dirty="0">
                <a:solidFill>
                  <a:schemeClr val="tx1"/>
                </a:solidFill>
                <a:latin typeface="Space Mono" panose="020B0604020202020204" charset="0"/>
              </a:rPr>
              <a:t>Source: </a:t>
            </a:r>
            <a:r>
              <a:rPr lang="en-GB" sz="3024" dirty="0">
                <a:solidFill>
                  <a:schemeClr val="tx1"/>
                </a:solidFill>
                <a:latin typeface="Space Mono" panose="020B0604020202020204" charset="0"/>
                <a:hlinkClick r:id="rId5"/>
              </a:rPr>
              <a:t>https://www.ncdc.noaa.gov/cag/</a:t>
            </a:r>
            <a:r>
              <a:rPr lang="en-GB" sz="3024" dirty="0">
                <a:solidFill>
                  <a:schemeClr val="tx1"/>
                </a:solidFill>
                <a:latin typeface="Space Mono" panose="020B0604020202020204" charset="0"/>
              </a:rPr>
              <a:t> </a:t>
            </a:r>
          </a:p>
          <a:p>
            <a:pPr algn="ctr" defTabSz="1728216">
              <a:spcBef>
                <a:spcPct val="0"/>
              </a:spcBef>
              <a:buClrTx/>
            </a:pPr>
            <a:r>
              <a:rPr lang="en-GB" sz="3024" dirty="0">
                <a:solidFill>
                  <a:schemeClr val="tx1"/>
                </a:solidFill>
                <a:latin typeface="Space Mono" panose="020B0604020202020204" charset="0"/>
              </a:rPr>
              <a:t>via </a:t>
            </a:r>
            <a:r>
              <a:rPr lang="en-GB" sz="3024" dirty="0">
                <a:solidFill>
                  <a:schemeClr val="tx1"/>
                </a:solidFill>
                <a:latin typeface="Space Mono" panose="020B0604020202020204" charset="0"/>
                <a:hlinkClick r:id="rId6"/>
              </a:rPr>
              <a:t>https://climatereanalyzer.org/</a:t>
            </a:r>
            <a:endParaRPr lang="en-GB" sz="3024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059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E07F079-AA55-C223-4381-129D5099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/>
              <a:t>10. Telling the truth is important 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D819A7-74E3-4BCD-7A6B-2CDAA600E4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509561" y="5645289"/>
            <a:ext cx="12286611" cy="830306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CCFFD0-476C-E6D0-72DB-69B72D5547B8}"/>
              </a:ext>
            </a:extLst>
          </p:cNvPr>
          <p:cNvSpPr txBox="1"/>
          <p:nvPr/>
        </p:nvSpPr>
        <p:spPr>
          <a:xfrm>
            <a:off x="1656932" y="15465903"/>
            <a:ext cx="10246893" cy="6980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2268" dirty="0">
                <a:solidFill>
                  <a:schemeClr val="tx1"/>
                </a:solidFill>
                <a:latin typeface="Space Mono" panose="020B0604020202020204" charset="0"/>
              </a:rPr>
              <a:t>Source: </a:t>
            </a:r>
            <a:r>
              <a:rPr lang="en-GB" sz="2268" dirty="0">
                <a:solidFill>
                  <a:schemeClr val="tx1"/>
                </a:solidFill>
                <a:latin typeface="Space Mono" panose="020B0604020202020204" charset="0"/>
                <a:hlinkClick r:id="rId4"/>
              </a:rPr>
              <a:t>https://twitter.com/IvanDuque/status/1297151862295199745</a:t>
            </a:r>
            <a:endParaRPr lang="en-GB" sz="2268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pic>
        <p:nvPicPr>
          <p:cNvPr id="15" name="Content Placeholder 17">
            <a:extLst>
              <a:ext uri="{FF2B5EF4-FFF2-40B4-BE49-F238E27FC236}">
                <a16:creationId xmlns:a16="http://schemas.microsoft.com/office/drawing/2014/main" id="{D5BAB8F7-BCCC-D7BA-D75F-9C6200F9AD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2538811" y="5238385"/>
            <a:ext cx="7271750" cy="8829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7883EF-6F46-077C-E80E-C48C5AB57DDB}"/>
              </a:ext>
            </a:extLst>
          </p:cNvPr>
          <p:cNvSpPr txBox="1"/>
          <p:nvPr/>
        </p:nvSpPr>
        <p:spPr>
          <a:xfrm>
            <a:off x="18442588" y="14656132"/>
            <a:ext cx="4599975" cy="93076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3024" dirty="0">
                <a:latin typeface="Space Mono" panose="020B0604020202020204" charset="0"/>
              </a:rPr>
              <a:t>Credits to </a:t>
            </a:r>
            <a:r>
              <a:rPr lang="en-GB" sz="3024" dirty="0">
                <a:latin typeface="Space Mono" panose="020B0604020202020204" charset="0"/>
                <a:hlinkClick r:id="rId6"/>
              </a:rPr>
              <a:t>https://viz.wtf/</a:t>
            </a:r>
            <a:endParaRPr lang="en-GB" sz="3024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1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B43A-5397-9DDA-36F4-E5D5EFEC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9248"/>
            <a:ext cx="22527491" cy="2180189"/>
          </a:xfrm>
        </p:spPr>
        <p:txBody>
          <a:bodyPr/>
          <a:lstStyle/>
          <a:p>
            <a:r>
              <a:rPr lang="en-GB" sz="8000" b="1" dirty="0"/>
              <a:t>10.Telling the truth is important (3)</a:t>
            </a:r>
            <a:br>
              <a:rPr lang="en-GB" sz="8000" b="1" dirty="0"/>
            </a:br>
            <a:r>
              <a:rPr lang="en-GB" sz="8000" b="1" dirty="0"/>
              <a:t>Is there is uncertainty, show it!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ACB1D3-9BCF-982C-0886-490A23D811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113127" y="6478015"/>
            <a:ext cx="10123126" cy="8611785"/>
          </a:xfrm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3C2EE21-2B16-6AE5-0D66-D4B523D412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500" dirty="0"/>
              <a:t>Do women tip more than men?</a:t>
            </a:r>
          </a:p>
          <a:p>
            <a:r>
              <a:rPr lang="en-GB" sz="3500" dirty="0"/>
              <a:t>Do smoker women tip more than non-smoker women?</a:t>
            </a:r>
          </a:p>
        </p:txBody>
      </p:sp>
    </p:spTree>
    <p:extLst>
      <p:ext uri="{BB962C8B-B14F-4D97-AF65-F5344CB8AC3E}">
        <p14:creationId xmlns:p14="http://schemas.microsoft.com/office/powerpoint/2010/main" val="4173610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B43A-5397-9DDA-36F4-E5D5EFEC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10. Telling the truth is important (3)</a:t>
            </a:r>
            <a:br>
              <a:rPr lang="en-GB" dirty="0"/>
            </a:br>
            <a:r>
              <a:rPr lang="en-GB" dirty="0"/>
              <a:t>Is there is uncertainty, show it!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494FD5-B709-FC94-DA61-051EAC5F14A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329362" y="4912053"/>
            <a:ext cx="10383838" cy="8832850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0873C9-DC82-86AD-E8B2-3B7D37DFAFD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3595612" y="7096031"/>
            <a:ext cx="1399012" cy="333490"/>
          </a:xfrm>
          <a:prstGeom prst="straightConnector1">
            <a:avLst/>
          </a:prstGeom>
          <a:ln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C3D4A6-35C6-3FC8-B628-8EC8FFDA326C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5290887" y="7503193"/>
            <a:ext cx="337408" cy="913867"/>
          </a:xfrm>
          <a:prstGeom prst="straightConnector1">
            <a:avLst/>
          </a:prstGeom>
          <a:ln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ADE997-8692-9CE9-C0D1-5BF0917E76F7}"/>
              </a:ext>
            </a:extLst>
          </p:cNvPr>
          <p:cNvSpPr txBox="1"/>
          <p:nvPr/>
        </p:nvSpPr>
        <p:spPr>
          <a:xfrm>
            <a:off x="14994624" y="6688868"/>
            <a:ext cx="1267341" cy="8143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rgbClr val="C00000"/>
                </a:solidFill>
              </a:rPr>
              <a:t>t-test</a:t>
            </a:r>
          </a:p>
          <a:p>
            <a:pPr algn="ctr"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rgbClr val="C00000"/>
                </a:solidFill>
              </a:rPr>
              <a:t>p</a:t>
            </a:r>
            <a:r>
              <a:rPr lang="en-GB" sz="2646" dirty="0">
                <a:solidFill>
                  <a:srgbClr val="C00000"/>
                </a:solidFill>
                <a:latin typeface="+mn-lt"/>
              </a:rPr>
              <a:t> = 0.07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168390-3D27-FD00-EA9E-B89BEA3C4CA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2903835" y="13948349"/>
            <a:ext cx="1341408" cy="517467"/>
          </a:xfrm>
          <a:prstGeom prst="straightConnector1">
            <a:avLst/>
          </a:prstGeom>
          <a:ln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4B7A22-1BBB-CF67-474A-E1025EEC92D0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826008" y="13948349"/>
            <a:ext cx="1810486" cy="517467"/>
          </a:xfrm>
          <a:prstGeom prst="straightConnector1">
            <a:avLst/>
          </a:prstGeom>
          <a:ln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479EF0-94AD-4384-8186-F3CA469F1D42}"/>
              </a:ext>
            </a:extLst>
          </p:cNvPr>
          <p:cNvSpPr txBox="1"/>
          <p:nvPr/>
        </p:nvSpPr>
        <p:spPr>
          <a:xfrm>
            <a:off x="11636494" y="14058653"/>
            <a:ext cx="1267341" cy="8143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rgbClr val="C00000"/>
                </a:solidFill>
              </a:rPr>
              <a:t>t-test</a:t>
            </a:r>
          </a:p>
          <a:p>
            <a:pPr algn="ctr"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rgbClr val="C00000"/>
                </a:solidFill>
              </a:rPr>
              <a:t>p</a:t>
            </a:r>
            <a:r>
              <a:rPr lang="en-GB" sz="2646" dirty="0">
                <a:solidFill>
                  <a:srgbClr val="C00000"/>
                </a:solidFill>
                <a:latin typeface="+mn-lt"/>
              </a:rPr>
              <a:t> = 0.25</a:t>
            </a:r>
          </a:p>
        </p:txBody>
      </p:sp>
    </p:spTree>
    <p:extLst>
      <p:ext uri="{BB962C8B-B14F-4D97-AF65-F5344CB8AC3E}">
        <p14:creationId xmlns:p14="http://schemas.microsoft.com/office/powerpoint/2010/main" val="2749525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5183-0062-201C-CF54-95B3D1DF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Should you put caps at the end of error bars?</a:t>
            </a:r>
            <a:br>
              <a:rPr lang="en-GB" b="1" dirty="0"/>
            </a:br>
            <a:endParaRPr lang="en-GB" b="1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BC3FD6B-2A8A-9A27-5205-78461730395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1835245" y="6811155"/>
            <a:ext cx="10126663" cy="8613775"/>
          </a:xfrm>
          <a:prstGeom prst="rect">
            <a:avLst/>
          </a:prstGeom>
        </p:spPr>
      </p:pic>
      <p:pic>
        <p:nvPicPr>
          <p:cNvPr id="29" name="Content Placeholder 10">
            <a:extLst>
              <a:ext uri="{FF2B5EF4-FFF2-40B4-BE49-F238E27FC236}">
                <a16:creationId xmlns:a16="http://schemas.microsoft.com/office/drawing/2014/main" id="{3CB5C012-620A-8233-62EA-3F92A2675CD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1397793" y="6811155"/>
            <a:ext cx="10123488" cy="86106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F9F267-2C8A-2721-6FD8-544707536C4E}"/>
              </a:ext>
            </a:extLst>
          </p:cNvPr>
          <p:cNvCxnSpPr>
            <a:cxnSpLocks/>
          </p:cNvCxnSpPr>
          <p:nvPr/>
        </p:nvCxnSpPr>
        <p:spPr>
          <a:xfrm flipH="1">
            <a:off x="14514022" y="6449214"/>
            <a:ext cx="5122644" cy="3309928"/>
          </a:xfrm>
          <a:prstGeom prst="straightConnector1">
            <a:avLst/>
          </a:prstGeom>
          <a:ln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DBF6343-3BA5-B0CC-0763-17E094EA8E33}"/>
              </a:ext>
            </a:extLst>
          </p:cNvPr>
          <p:cNvSpPr txBox="1"/>
          <p:nvPr/>
        </p:nvSpPr>
        <p:spPr>
          <a:xfrm>
            <a:off x="16725207" y="5895216"/>
            <a:ext cx="5822919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3600" dirty="0">
                <a:solidFill>
                  <a:srgbClr val="0070C0"/>
                </a:solidFill>
                <a:latin typeface="Space Mono" panose="020B0604020202020204" charset="0"/>
              </a:rPr>
              <a:t>Added information: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A9573-3BCE-B772-3DD3-4EE991DAFE31}"/>
              </a:ext>
            </a:extLst>
          </p:cNvPr>
          <p:cNvSpPr txBox="1"/>
          <p:nvPr/>
        </p:nvSpPr>
        <p:spPr>
          <a:xfrm>
            <a:off x="1878676" y="4325556"/>
            <a:ext cx="129926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>
                <a:solidFill>
                  <a:srgbClr val="901A1E"/>
                </a:solidFill>
                <a:latin typeface="Space Mono" panose="020B0604020202020204" charset="0"/>
              </a:rPr>
              <a:t>Think about the data-to-ink ratio…</a:t>
            </a:r>
            <a:br>
              <a:rPr lang="en-GB" sz="6600" b="1" dirty="0">
                <a:solidFill>
                  <a:srgbClr val="0070C0"/>
                </a:solidFill>
                <a:latin typeface="Space Mono" panose="020B0604020202020204" charset="0"/>
              </a:rPr>
            </a:br>
            <a:endParaRPr lang="en-GB" sz="4800" dirty="0"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59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3D71-1DCE-1A08-1587-6DFD6D64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dirty="0"/>
              <a:t>11. Choose a good image format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EF486C0-D60E-1DA2-DC33-6C3557858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Raster graphics (.jpg, .</a:t>
            </a:r>
            <a:r>
              <a:rPr lang="en-GB" sz="4400" dirty="0" err="1"/>
              <a:t>png</a:t>
            </a:r>
            <a:r>
              <a:rPr lang="en-GB" sz="4400" dirty="0"/>
              <a:t>): photographs, digital art</a:t>
            </a:r>
          </a:p>
          <a:p>
            <a:r>
              <a:rPr lang="en-GB" sz="4400" dirty="0"/>
              <a:t>Vector graphics (.pdf, .</a:t>
            </a:r>
            <a:r>
              <a:rPr lang="en-GB" sz="4400" dirty="0" err="1"/>
              <a:t>svg</a:t>
            </a:r>
            <a:r>
              <a:rPr lang="en-GB" sz="4400" dirty="0"/>
              <a:t>): graphs, plots, diagrams</a:t>
            </a:r>
          </a:p>
          <a:p>
            <a:pPr lvl="1"/>
            <a:r>
              <a:rPr lang="en-GB" sz="4000" dirty="0"/>
              <a:t>Easily scalable without loss of quality</a:t>
            </a:r>
          </a:p>
          <a:p>
            <a:pPr lvl="1"/>
            <a:endParaRPr lang="en-GB" sz="4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EB4C34-EEC5-6EF4-934B-5DF1FEA7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26" y="5502054"/>
            <a:ext cx="14178709" cy="908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81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C8A7-4B85-E122-4B1F-5391AEC7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8000" dirty="0"/>
              <a:t>Why do we visualise data?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1C5226-037D-B071-BDAF-48754FC0B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483" y="3872314"/>
            <a:ext cx="10735797" cy="11479200"/>
          </a:xfrm>
        </p:spPr>
        <p:txBody>
          <a:bodyPr/>
          <a:lstStyle/>
          <a:p>
            <a:r>
              <a:rPr lang="en-GB" sz="4800" dirty="0"/>
              <a:t>Graphics go beyond statistical summaries</a:t>
            </a:r>
          </a:p>
          <a:p>
            <a:r>
              <a:rPr lang="en-GB" sz="4800" dirty="0"/>
              <a:t>Data visualisation can be:</a:t>
            </a:r>
          </a:p>
          <a:p>
            <a:pPr lvl="1"/>
            <a:r>
              <a:rPr lang="en-GB" sz="4400" b="1" dirty="0">
                <a:solidFill>
                  <a:srgbClr val="C00000"/>
                </a:solidFill>
              </a:rPr>
              <a:t>Exploratory: </a:t>
            </a:r>
            <a:r>
              <a:rPr lang="en-GB" sz="4400" dirty="0"/>
              <a:t>to reveal, discover patterns in a dataset</a:t>
            </a:r>
          </a:p>
          <a:p>
            <a:pPr lvl="1"/>
            <a:r>
              <a:rPr lang="en-GB" sz="4400" b="1" dirty="0">
                <a:solidFill>
                  <a:srgbClr val="C00000"/>
                </a:solidFill>
              </a:rPr>
              <a:t>Explanatory: </a:t>
            </a:r>
            <a:r>
              <a:rPr lang="en-GB" sz="4400" dirty="0"/>
              <a:t>to communicate information concisely to the public, to a journal…</a:t>
            </a:r>
          </a:p>
          <a:p>
            <a:endParaRPr lang="en-GB" sz="48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D3934D6-78CF-EB6C-658D-F182932060D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/>
          <a:srcRect/>
          <a:stretch/>
        </p:blipFill>
        <p:spPr bwMode="auto">
          <a:xfrm>
            <a:off x="11817675" y="3872314"/>
            <a:ext cx="11224888" cy="1087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011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045D-8A96-CDD9-C68F-8B3A4521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/>
              <a:t>12. Change your plots depending on your output!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883473-3292-05BC-0121-A0E12DB6A42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396567" y="7088793"/>
            <a:ext cx="10126662" cy="714844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D9CD14-7864-7884-6760-99372DB9845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12367260" y="7088793"/>
            <a:ext cx="10126663" cy="70612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E7105D-4396-0620-62FC-974199B13659}"/>
              </a:ext>
            </a:extLst>
          </p:cNvPr>
          <p:cNvSpPr txBox="1"/>
          <p:nvPr/>
        </p:nvSpPr>
        <p:spPr>
          <a:xfrm>
            <a:off x="871170" y="4621750"/>
            <a:ext cx="9652059" cy="16619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3600" dirty="0">
                <a:solidFill>
                  <a:srgbClr val="0070C0"/>
                </a:solidFill>
                <a:latin typeface="Space Mono" panose="020B0604020202020204" charset="0"/>
              </a:rPr>
              <a:t>Small, concise plots are good for papers </a:t>
            </a:r>
          </a:p>
          <a:p>
            <a:pPr defTabSz="1728216">
              <a:spcBef>
                <a:spcPct val="0"/>
              </a:spcBef>
              <a:buClrTx/>
            </a:pPr>
            <a:r>
              <a:rPr lang="en-GB" sz="3600" dirty="0">
                <a:solidFill>
                  <a:srgbClr val="0070C0"/>
                </a:solidFill>
                <a:latin typeface="Space Mono" panose="020B0604020202020204" charset="0"/>
              </a:rPr>
              <a:t>(here: font 9)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5DF33-37E0-83AB-9BA5-ADA77A7BFE8A}"/>
              </a:ext>
            </a:extLst>
          </p:cNvPr>
          <p:cNvSpPr txBox="1"/>
          <p:nvPr/>
        </p:nvSpPr>
        <p:spPr>
          <a:xfrm>
            <a:off x="11555354" y="4575583"/>
            <a:ext cx="106160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3600" dirty="0">
                <a:solidFill>
                  <a:srgbClr val="0070C0"/>
                </a:solidFill>
                <a:latin typeface="Space Mono" panose="020B0604020202020204" charset="0"/>
              </a:rPr>
              <a:t>Large plots with large font sizes are good for slides</a:t>
            </a:r>
          </a:p>
          <a:p>
            <a:pPr defTabSz="1728216">
              <a:spcBef>
                <a:spcPct val="0"/>
              </a:spcBef>
              <a:buClrTx/>
            </a:pPr>
            <a:r>
              <a:rPr lang="en-GB" sz="3600" dirty="0">
                <a:solidFill>
                  <a:srgbClr val="0070C0"/>
                </a:solidFill>
                <a:latin typeface="Space Mono" panose="020B0604020202020204" charset="0"/>
              </a:rPr>
              <a:t>(here: font 16)</a:t>
            </a:r>
            <a:endParaRPr lang="en-GB" sz="4400" dirty="0">
              <a:solidFill>
                <a:srgbClr val="0070C0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47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A206-417F-5412-A59B-65097D45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dirty="0"/>
              <a:t>Acknowledgements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C5F78E-0C40-DB13-8904-C5D19F3E2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of these slides were inspired by R. West’s “Applied Data Analysis” course at EPFL: </a:t>
            </a:r>
            <a:r>
              <a:rPr lang="en-GB" dirty="0">
                <a:hlinkClick r:id="rId3"/>
              </a:rPr>
              <a:t>https://docs.google.com/presentation/d/11eUfSrg84AWwnyl8sn3yMHKcGEm7JRc8-SCnhu9WImo/edit</a:t>
            </a:r>
            <a:endParaRPr lang="en-GB" dirty="0"/>
          </a:p>
          <a:p>
            <a:r>
              <a:rPr lang="en-GB" dirty="0"/>
              <a:t>Great course if you want to learn Python and learn more about data science methods!</a:t>
            </a:r>
          </a:p>
          <a:p>
            <a:r>
              <a:rPr lang="en-GB" dirty="0"/>
              <a:t>And of course, by E. Tufte’s </a:t>
            </a:r>
            <a:r>
              <a:rPr lang="en-GB" i="1" dirty="0"/>
              <a:t>The Visual Display of Quantitative Information</a:t>
            </a:r>
          </a:p>
          <a:p>
            <a:endParaRPr lang="en-GB" i="1" dirty="0"/>
          </a:p>
          <a:p>
            <a:r>
              <a:rPr lang="en-GB"/>
              <a:t>Materials- https://ku-dviz.github.io/2024/materials/</a:t>
            </a:r>
            <a:endParaRPr lang="en-GB" dirty="0"/>
          </a:p>
        </p:txBody>
      </p:sp>
      <p:pic>
        <p:nvPicPr>
          <p:cNvPr id="9" name="Picture 2" descr="Amazon.com: The Visual Display of Quantitative Information, 2nd Ed.:  9781930824133: Edward R. Tufte: Books">
            <a:extLst>
              <a:ext uri="{FF2B5EF4-FFF2-40B4-BE49-F238E27FC236}">
                <a16:creationId xmlns:a16="http://schemas.microsoft.com/office/drawing/2014/main" id="{13F2CCA5-6EF0-CD8D-B922-156AA076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623" y="10671811"/>
            <a:ext cx="3697759" cy="44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41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6D9C87-6323-50A4-BF5D-F49F0910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31" y="736362"/>
            <a:ext cx="21471900" cy="1924200"/>
          </a:xfrm>
        </p:spPr>
        <p:txBody>
          <a:bodyPr/>
          <a:lstStyle/>
          <a:p>
            <a:pPr algn="l"/>
            <a:r>
              <a:rPr lang="en-GB" sz="8000" dirty="0"/>
              <a:t>“Graphical excellence”</a:t>
            </a:r>
            <a:br>
              <a:rPr lang="en-GB" sz="8000" dirty="0"/>
            </a:br>
            <a:endParaRPr lang="en-GB" sz="8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C6079-B872-8C65-FA11-760813A8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31" y="3245664"/>
            <a:ext cx="22110300" cy="8957419"/>
          </a:xfrm>
        </p:spPr>
        <p:txBody>
          <a:bodyPr/>
          <a:lstStyle/>
          <a:p>
            <a:r>
              <a:rPr lang="en-GB" sz="4000" dirty="0"/>
              <a:t>Graphical excellence = presenting interesting data well</a:t>
            </a:r>
          </a:p>
          <a:p>
            <a:pPr lvl="1"/>
            <a:r>
              <a:rPr lang="en-GB" sz="3600" dirty="0"/>
              <a:t>Substance</a:t>
            </a:r>
          </a:p>
          <a:p>
            <a:pPr lvl="1"/>
            <a:r>
              <a:rPr lang="en-GB" sz="3600" dirty="0"/>
              <a:t>Statistics</a:t>
            </a:r>
          </a:p>
          <a:p>
            <a:pPr lvl="1"/>
            <a:r>
              <a:rPr lang="en-GB" sz="3600" dirty="0"/>
              <a:t>Design</a:t>
            </a:r>
          </a:p>
          <a:p>
            <a:pPr marL="463550" lvl="1" indent="0">
              <a:buNone/>
            </a:pPr>
            <a:endParaRPr lang="en-GB" sz="3600" dirty="0"/>
          </a:p>
          <a:p>
            <a:r>
              <a:rPr lang="en-GB" sz="4000" dirty="0"/>
              <a:t>Communicate complex ideas with clarity, precision and efficiency</a:t>
            </a:r>
          </a:p>
          <a:p>
            <a:pPr marL="6350" indent="0">
              <a:buNone/>
            </a:pPr>
            <a:endParaRPr lang="en-GB" sz="4000" dirty="0"/>
          </a:p>
          <a:p>
            <a:r>
              <a:rPr lang="en-GB" sz="4000" dirty="0"/>
              <a:t>Giving the greatest number of ideas:</a:t>
            </a:r>
          </a:p>
          <a:p>
            <a:pPr lvl="1"/>
            <a:r>
              <a:rPr lang="en-GB" sz="3600" dirty="0"/>
              <a:t>In the shortest time</a:t>
            </a:r>
          </a:p>
          <a:p>
            <a:pPr lvl="1"/>
            <a:r>
              <a:rPr lang="en-GB" sz="3600" dirty="0"/>
              <a:t>With the least ink</a:t>
            </a:r>
          </a:p>
          <a:p>
            <a:pPr lvl="1"/>
            <a:r>
              <a:rPr lang="en-GB" sz="3600" dirty="0"/>
              <a:t>In the smallest space</a:t>
            </a:r>
          </a:p>
          <a:p>
            <a:pPr marL="463550" lvl="1" indent="0">
              <a:buNone/>
            </a:pPr>
            <a:endParaRPr lang="en-GB" sz="3600" dirty="0"/>
          </a:p>
          <a:p>
            <a:r>
              <a:rPr lang="en-GB" sz="4000" dirty="0"/>
              <a:t>Preferring multivariate plots (nearly always)</a:t>
            </a:r>
          </a:p>
          <a:p>
            <a:endParaRPr lang="en-GB" sz="4000" dirty="0"/>
          </a:p>
          <a:p>
            <a:r>
              <a:rPr lang="en-GB" sz="4000" dirty="0"/>
              <a:t>Telling the truth about the data</a:t>
            </a:r>
          </a:p>
          <a:p>
            <a:endParaRPr lang="en-GB" sz="4000" dirty="0"/>
          </a:p>
          <a:p>
            <a:endParaRPr lang="en-GB" sz="4000" dirty="0"/>
          </a:p>
        </p:txBody>
      </p:sp>
      <p:pic>
        <p:nvPicPr>
          <p:cNvPr id="2050" name="Picture 2" descr="Amazon.com: The Visual Display of Quantitative Information, 2nd Ed.:  9781930824133: Edward R. Tufte: Books">
            <a:extLst>
              <a:ext uri="{FF2B5EF4-FFF2-40B4-BE49-F238E27FC236}">
                <a16:creationId xmlns:a16="http://schemas.microsoft.com/office/drawing/2014/main" id="{D71E4DDD-7F91-12F9-230C-A3E78FFBE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0610" y="0"/>
            <a:ext cx="4421953" cy="53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42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swirls&#10;&#10;Description automatically generated">
            <a:extLst>
              <a:ext uri="{FF2B5EF4-FFF2-40B4-BE49-F238E27FC236}">
                <a16:creationId xmlns:a16="http://schemas.microsoft.com/office/drawing/2014/main" id="{E6714883-4850-D779-C784-AD3A745FE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32"/>
          <a:stretch/>
        </p:blipFill>
        <p:spPr>
          <a:xfrm>
            <a:off x="3" y="834593"/>
            <a:ext cx="23042561" cy="16446932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20D653-2C77-2FE9-3655-DB814E73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128" y="1905050"/>
            <a:ext cx="12893403" cy="1864316"/>
          </a:xfrm>
        </p:spPr>
        <p:txBody>
          <a:bodyPr wrap="square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5700" dirty="0">
                <a:solidFill>
                  <a:schemeClr val="bg1"/>
                </a:solidFill>
              </a:rPr>
              <a:t>Good practices for “graphical excellence”</a:t>
            </a:r>
          </a:p>
        </p:txBody>
      </p:sp>
    </p:spTree>
    <p:extLst>
      <p:ext uri="{BB962C8B-B14F-4D97-AF65-F5344CB8AC3E}">
        <p14:creationId xmlns:p14="http://schemas.microsoft.com/office/powerpoint/2010/main" val="352068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751F-5720-D196-6A8E-6DC0D637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8000" dirty="0"/>
              <a:t>1. Prefer tables to graphics for small datasets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3A9C78B-AD8C-7CF7-2F58-EA8A24B03457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29595346"/>
              </p:ext>
            </p:extLst>
          </p:nvPr>
        </p:nvGraphicFramePr>
        <p:xfrm>
          <a:off x="3124944" y="9288866"/>
          <a:ext cx="6138900" cy="39518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9450">
                  <a:extLst>
                    <a:ext uri="{9D8B030D-6E8A-4147-A177-3AD203B41FA5}">
                      <a16:colId xmlns:a16="http://schemas.microsoft.com/office/drawing/2014/main" val="3087786897"/>
                    </a:ext>
                  </a:extLst>
                </a:gridCol>
                <a:gridCol w="3069450">
                  <a:extLst>
                    <a:ext uri="{9D8B030D-6E8A-4147-A177-3AD203B41FA5}">
                      <a16:colId xmlns:a16="http://schemas.microsoft.com/office/drawing/2014/main" val="1647535194"/>
                    </a:ext>
                  </a:extLst>
                </a:gridCol>
              </a:tblGrid>
              <a:tr h="1114748">
                <a:tc>
                  <a:txBody>
                    <a:bodyPr/>
                    <a:lstStyle/>
                    <a:p>
                      <a:pPr algn="l" fontAlgn="b"/>
                      <a:endParaRPr lang="en-GB" sz="45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002" marR="18002" marT="1800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500" u="none" strike="noStrike" dirty="0">
                          <a:effectLst/>
                        </a:rPr>
                        <a:t>Quantity (g)</a:t>
                      </a:r>
                      <a:endParaRPr lang="en-GB" sz="4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002" marR="18002" marT="1800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692335"/>
                  </a:ext>
                </a:extLst>
              </a:tr>
              <a:tr h="709279">
                <a:tc>
                  <a:txBody>
                    <a:bodyPr/>
                    <a:lstStyle/>
                    <a:p>
                      <a:pPr algn="l" fontAlgn="b"/>
                      <a:r>
                        <a:rPr lang="en-GB" sz="4500" u="none" strike="noStrike">
                          <a:effectLst/>
                        </a:rPr>
                        <a:t>flour</a:t>
                      </a:r>
                      <a:endParaRPr lang="en-GB" sz="45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002" marR="18002" marT="1800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4500" u="none" strike="noStrike" dirty="0">
                          <a:effectLst/>
                        </a:rPr>
                        <a:t>375</a:t>
                      </a:r>
                      <a:endParaRPr lang="en-GB" sz="4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002" marR="18002" marT="1800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6620455"/>
                  </a:ext>
                </a:extLst>
              </a:tr>
              <a:tr h="709279">
                <a:tc>
                  <a:txBody>
                    <a:bodyPr/>
                    <a:lstStyle/>
                    <a:p>
                      <a:pPr algn="l" fontAlgn="b"/>
                      <a:r>
                        <a:rPr lang="en-GB" sz="4500" u="none" strike="noStrike">
                          <a:effectLst/>
                        </a:rPr>
                        <a:t>berries</a:t>
                      </a:r>
                      <a:endParaRPr lang="en-GB" sz="45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002" marR="18002" marT="18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4500" u="none" strike="noStrike" dirty="0">
                          <a:effectLst/>
                        </a:rPr>
                        <a:t>300</a:t>
                      </a:r>
                      <a:endParaRPr lang="en-GB" sz="4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002" marR="18002" marT="18002" marB="0" anchor="b"/>
                </a:tc>
                <a:extLst>
                  <a:ext uri="{0D108BD9-81ED-4DB2-BD59-A6C34878D82A}">
                    <a16:rowId xmlns:a16="http://schemas.microsoft.com/office/drawing/2014/main" val="15115679"/>
                  </a:ext>
                </a:extLst>
              </a:tr>
              <a:tr h="709279">
                <a:tc>
                  <a:txBody>
                    <a:bodyPr/>
                    <a:lstStyle/>
                    <a:p>
                      <a:pPr algn="l" fontAlgn="b"/>
                      <a:r>
                        <a:rPr lang="en-GB" sz="4500" u="none" strike="noStrike" dirty="0">
                          <a:effectLst/>
                        </a:rPr>
                        <a:t>butter</a:t>
                      </a:r>
                      <a:endParaRPr lang="en-GB" sz="4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002" marR="18002" marT="18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4500" u="none" strike="noStrike" dirty="0">
                          <a:effectLst/>
                        </a:rPr>
                        <a:t>250</a:t>
                      </a:r>
                      <a:endParaRPr lang="en-GB" sz="4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002" marR="18002" marT="18002" marB="0" anchor="b"/>
                </a:tc>
                <a:extLst>
                  <a:ext uri="{0D108BD9-81ED-4DB2-BD59-A6C34878D82A}">
                    <a16:rowId xmlns:a16="http://schemas.microsoft.com/office/drawing/2014/main" val="1850753823"/>
                  </a:ext>
                </a:extLst>
              </a:tr>
              <a:tr h="709279">
                <a:tc>
                  <a:txBody>
                    <a:bodyPr/>
                    <a:lstStyle/>
                    <a:p>
                      <a:pPr algn="l" fontAlgn="b"/>
                      <a:r>
                        <a:rPr lang="en-GB" sz="4500" u="none" strike="noStrike">
                          <a:effectLst/>
                        </a:rPr>
                        <a:t>sugar</a:t>
                      </a:r>
                      <a:endParaRPr lang="en-GB" sz="45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002" marR="18002" marT="1800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4500" u="none" strike="noStrike" dirty="0">
                          <a:effectLst/>
                        </a:rPr>
                        <a:t>75</a:t>
                      </a:r>
                      <a:endParaRPr lang="en-GB" sz="4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002" marR="18002" marT="1800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842923"/>
                  </a:ext>
                </a:extLst>
              </a:tr>
            </a:tbl>
          </a:graphicData>
        </a:graphic>
      </p:graphicFrame>
      <p:pic>
        <p:nvPicPr>
          <p:cNvPr id="26" name="Content Placeholder 8">
            <a:extLst>
              <a:ext uri="{FF2B5EF4-FFF2-40B4-BE49-F238E27FC236}">
                <a16:creationId xmlns:a16="http://schemas.microsoft.com/office/drawing/2014/main" id="{4F60FD00-A1E5-2BFC-B57A-4706EEB866F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4170258" y="8771630"/>
            <a:ext cx="7542213" cy="4986337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827477-E430-B0DB-ACEC-CB247582D2C0}"/>
              </a:ext>
            </a:extLst>
          </p:cNvPr>
          <p:cNvCxnSpPr>
            <a:cxnSpLocks/>
          </p:cNvCxnSpPr>
          <p:nvPr/>
        </p:nvCxnSpPr>
        <p:spPr>
          <a:xfrm flipH="1">
            <a:off x="18071869" y="6762476"/>
            <a:ext cx="817148" cy="1783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58ABD6-9EAF-EEDA-F7BB-04C57A19B924}"/>
              </a:ext>
            </a:extLst>
          </p:cNvPr>
          <p:cNvSpPr txBox="1"/>
          <p:nvPr/>
        </p:nvSpPr>
        <p:spPr>
          <a:xfrm>
            <a:off x="13764901" y="6173323"/>
            <a:ext cx="8352929" cy="13960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4536" dirty="0">
                <a:solidFill>
                  <a:srgbClr val="0070C0"/>
                </a:solidFill>
                <a:latin typeface="Space Mono" panose="020B0604020202020204" charset="0"/>
              </a:rPr>
              <a:t>A (useless) pie chart of a pie </a:t>
            </a:r>
            <a:r>
              <a:rPr lang="en-GB" sz="4536" dirty="0">
                <a:solidFill>
                  <a:srgbClr val="0070C0"/>
                </a:solidFill>
                <a:latin typeface="Space Mono" panose="020B0604020202020204" charset="0"/>
                <a:sym typeface="Wingdings" panose="05000000000000000000" pitchFamily="2" charset="2"/>
              </a:rPr>
              <a:t></a:t>
            </a:r>
            <a:endParaRPr lang="en-GB" sz="4536" dirty="0">
              <a:solidFill>
                <a:srgbClr val="0070C0"/>
              </a:solidFill>
              <a:latin typeface="Space Mono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0A26B8-6ED7-22B9-FF8B-3F75F7B19D70}"/>
              </a:ext>
            </a:extLst>
          </p:cNvPr>
          <p:cNvSpPr txBox="1"/>
          <p:nvPr/>
        </p:nvSpPr>
        <p:spPr>
          <a:xfrm>
            <a:off x="1445773" y="5620719"/>
            <a:ext cx="10960375" cy="2908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728216">
              <a:spcBef>
                <a:spcPct val="0"/>
              </a:spcBef>
              <a:buClrTx/>
            </a:pPr>
            <a:r>
              <a:rPr lang="en-GB" sz="4536" dirty="0">
                <a:solidFill>
                  <a:srgbClr val="0070C0"/>
                </a:solidFill>
                <a:latin typeface="Space Mono" panose="020B0604020202020204" charset="0"/>
                <a:ea typeface="Cambria Math" panose="02040503050406030204" pitchFamily="18" charset="0"/>
              </a:rPr>
              <a:t>→ </a:t>
            </a:r>
            <a:r>
              <a:rPr lang="en-GB" sz="4536" dirty="0">
                <a:solidFill>
                  <a:srgbClr val="0070C0"/>
                </a:solidFill>
                <a:latin typeface="Space Mono" panose="020B0604020202020204" charset="0"/>
              </a:rPr>
              <a:t>Avoid vertical lines</a:t>
            </a:r>
          </a:p>
          <a:p>
            <a:pPr defTabSz="1728216">
              <a:spcBef>
                <a:spcPct val="0"/>
              </a:spcBef>
              <a:buClrTx/>
            </a:pPr>
            <a:r>
              <a:rPr lang="en-GB" sz="4536" dirty="0">
                <a:solidFill>
                  <a:srgbClr val="0070C0"/>
                </a:solidFill>
                <a:latin typeface="Space Mono" panose="020B0604020202020204" charset="0"/>
                <a:ea typeface="Cambria Math" panose="02040503050406030204" pitchFamily="18" charset="0"/>
              </a:rPr>
              <a:t>→ </a:t>
            </a:r>
            <a:r>
              <a:rPr lang="en-GB" sz="4536" dirty="0">
                <a:solidFill>
                  <a:srgbClr val="0070C0"/>
                </a:solidFill>
                <a:latin typeface="Space Mono" panose="020B0604020202020204" charset="0"/>
              </a:rPr>
              <a:t>Prefer left-aligned text</a:t>
            </a:r>
          </a:p>
          <a:p>
            <a:pPr defTabSz="1728216">
              <a:spcBef>
                <a:spcPct val="0"/>
              </a:spcBef>
              <a:buClrTx/>
            </a:pPr>
            <a:r>
              <a:rPr lang="en-GB" sz="4536" dirty="0">
                <a:solidFill>
                  <a:srgbClr val="0070C0"/>
                </a:solidFill>
                <a:latin typeface="Space Mono" panose="020B0604020202020204" charset="0"/>
                <a:ea typeface="Cambria Math" panose="02040503050406030204" pitchFamily="18" charset="0"/>
              </a:rPr>
              <a:t>→ </a:t>
            </a:r>
            <a:r>
              <a:rPr lang="en-GB" sz="4536" dirty="0">
                <a:solidFill>
                  <a:srgbClr val="0070C0"/>
                </a:solidFill>
                <a:latin typeface="Space Mono" panose="020B0604020202020204" charset="0"/>
              </a:rPr>
              <a:t>3 horizontal lines are enough</a:t>
            </a:r>
          </a:p>
          <a:p>
            <a:pPr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  <a:hlinkClick r:id="rId4"/>
              </a:rPr>
              <a:t>https://people.inf.ethz.ch/markusp/teaching/guides/guide-tables.pdf</a:t>
            </a:r>
            <a:endParaRPr lang="en-GB" sz="2646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5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38CB-1D33-3F89-EBF0-3B7156A9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8000" dirty="0"/>
              <a:t>2. Prefer wider graphs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C8975A-1DF3-F83E-7196-40DD5D14FD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515590" y="5475925"/>
            <a:ext cx="10079700" cy="1147920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Easier to read time-series or causal data</a:t>
            </a:r>
          </a:p>
          <a:p>
            <a:r>
              <a:rPr lang="en-GB" dirty="0"/>
              <a:t>Easier to label things</a:t>
            </a:r>
          </a:p>
          <a:p>
            <a:r>
              <a:rPr lang="en-GB" dirty="0"/>
              <a:t>Advice from E. Tufte:</a:t>
            </a:r>
          </a:p>
          <a:p>
            <a:endParaRPr lang="en-GB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1A8BA71-3927-14A8-E8BD-72B8F127651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/>
          <a:stretch/>
        </p:blipFill>
        <p:spPr>
          <a:xfrm>
            <a:off x="0" y="5016211"/>
            <a:ext cx="12469813" cy="82756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12B714-26DF-6A99-60EB-0EE704F79351}"/>
                  </a:ext>
                </a:extLst>
              </p:cNvPr>
              <p:cNvSpPr txBox="1"/>
              <p:nvPr/>
            </p:nvSpPr>
            <p:spPr>
              <a:xfrm>
                <a:off x="14794347" y="11170605"/>
                <a:ext cx="6196151" cy="790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4536" b="1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𝐖𝐢𝐝𝐭𝐡</m:t>
                      </m:r>
                      <m:r>
                        <a:rPr lang="da-DK" sz="4536" b="1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4536" b="1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a-DK" sz="4536" b="1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a-DK" sz="4536" b="1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a-DK" sz="4536" b="1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da-DK" sz="4536" b="1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𝐇𝐞𝐢𝐠𝐡𝐭</m:t>
                      </m:r>
                    </m:oMath>
                  </m:oMathPara>
                </a14:m>
                <a:endParaRPr lang="en-GB" sz="4536" b="1" dirty="0">
                  <a:solidFill>
                    <a:srgbClr val="901A1E"/>
                  </a:solidFill>
                  <a:latin typeface="Space Mono" panose="020B0604020202020204" charset="0"/>
                  <a:ea typeface="Source Sans Pro Semibold" panose="020B06030304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12B714-26DF-6A99-60EB-0EE704F79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4347" y="11170605"/>
                <a:ext cx="6196151" cy="7903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8586C9-3C4A-FC14-8AE8-DA7A1663D2E5}"/>
                  </a:ext>
                </a:extLst>
              </p:cNvPr>
              <p:cNvSpPr txBox="1"/>
              <p:nvPr/>
            </p:nvSpPr>
            <p:spPr>
              <a:xfrm>
                <a:off x="13855856" y="14152509"/>
                <a:ext cx="8186173" cy="930768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ctr" defTabSz="1728216">
                  <a:spcBef>
                    <a:spcPct val="0"/>
                  </a:spcBef>
                  <a:buClrTx/>
                </a:pPr>
                <a:r>
                  <a:rPr lang="en-GB" sz="3024" b="1" i="1" dirty="0">
                    <a:solidFill>
                      <a:srgbClr val="FF0000"/>
                    </a:solidFill>
                    <a:latin typeface="Space Mono" panose="020B0604020202020204" charset="0"/>
                  </a:rPr>
                  <a:t>Or if you want to show off, use</a:t>
                </a:r>
                <a:r>
                  <a:rPr lang="en-GB" sz="3024" b="1" dirty="0">
                    <a:solidFill>
                      <a:srgbClr val="FF0000"/>
                    </a:solidFill>
                    <a:latin typeface="Space Mono" panose="020B0604020202020204" charset="0"/>
                  </a:rPr>
                  <a:t> </a:t>
                </a:r>
                <a:endParaRPr lang="da-DK" sz="3024" b="1" dirty="0">
                  <a:solidFill>
                    <a:srgbClr val="FF0000"/>
                  </a:solidFill>
                  <a:latin typeface="Space Mono" panose="020B0604020202020204" charset="0"/>
                </a:endParaRPr>
              </a:p>
              <a:p>
                <a:pPr algn="ctr" defTabSz="1728216">
                  <a:spcBef>
                    <a:spcPct val="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024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𝐖𝐢𝐝𝐭𝐡</m:t>
                      </m:r>
                      <m:r>
                        <a:rPr lang="da-DK" sz="3024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024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𝑯𝒆𝒊𝒈𝒉𝒕</m:t>
                      </m:r>
                      <m:r>
                        <a:rPr lang="da-DK" sz="3024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da-DK" sz="3024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m:oMathPara>
                </a14:m>
                <a:endParaRPr lang="en-GB" sz="3024" b="1" dirty="0">
                  <a:solidFill>
                    <a:srgbClr val="FF0000"/>
                  </a:solidFill>
                  <a:latin typeface="Space Mono" panose="020B060402020202020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8586C9-3C4A-FC14-8AE8-DA7A1663D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5856" y="14152509"/>
                <a:ext cx="8186173" cy="930768"/>
              </a:xfrm>
              <a:prstGeom prst="rect">
                <a:avLst/>
              </a:prstGeom>
              <a:blipFill>
                <a:blip r:embed="rId5"/>
                <a:stretch>
                  <a:fillRect t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mazon.com: The Visual Display of Quantitative Information, 2nd Ed.:  9781930824133: Edward R. Tufte: Books">
            <a:extLst>
              <a:ext uri="{FF2B5EF4-FFF2-40B4-BE49-F238E27FC236}">
                <a16:creationId xmlns:a16="http://schemas.microsoft.com/office/drawing/2014/main" id="{8179E81F-2430-E1E0-95AB-245C17A76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576" y="0"/>
            <a:ext cx="3307987" cy="398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82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9430-0CA8-76F4-C4B2-22B2F9F0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8000" dirty="0"/>
              <a:t>3. Maximise the data-to-ink ratio</a:t>
            </a:r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299C986F-0E87-5D93-EA8E-A0F47BB57FC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2915900" y="6248400"/>
            <a:ext cx="10126663" cy="7635875"/>
          </a:xfrm>
        </p:spPr>
      </p:pic>
      <p:pic>
        <p:nvPicPr>
          <p:cNvPr id="22" name="Content Placeholder 29">
            <a:extLst>
              <a:ext uri="{FF2B5EF4-FFF2-40B4-BE49-F238E27FC236}">
                <a16:creationId xmlns:a16="http://schemas.microsoft.com/office/drawing/2014/main" id="{50B53EAA-8318-D8FC-0FB0-F3AB1AA1B87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0" y="6107113"/>
            <a:ext cx="10123488" cy="769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9A1FBA-29DC-01C2-7104-B9F854136709}"/>
                  </a:ext>
                </a:extLst>
              </p:cNvPr>
              <p:cNvSpPr txBox="1"/>
              <p:nvPr/>
            </p:nvSpPr>
            <p:spPr>
              <a:xfrm>
                <a:off x="13083730" y="3535722"/>
                <a:ext cx="8842708" cy="129945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78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𝐑𝐚𝐭𝐢𝐨</m:t>
                      </m:r>
                      <m:r>
                        <a:rPr lang="da-DK" sz="378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378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𝐈𝐧𝐤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𝐭𝐨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𝐝𝐢𝐬𝐩𝐥𝐚𝐲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𝐝𝐚𝐭𝐚</m:t>
                          </m:r>
                        </m:num>
                        <m:den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𝐈𝐧𝐤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𝐮𝐬𝐞𝐝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𝐠𝐫𝐚𝐩𝐡𝐢𝐜𝐚𝐥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378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𝐝𝐢𝐬𝐩𝐥𝐚𝐲</m:t>
                          </m:r>
                        </m:den>
                      </m:f>
                    </m:oMath>
                  </m:oMathPara>
                </a14:m>
                <a:endParaRPr lang="en-GB" sz="378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9A1FBA-29DC-01C2-7104-B9F854136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730" y="3535722"/>
                <a:ext cx="8842708" cy="1299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9D529DA-1285-6618-C34F-BE53CFA4C173}"/>
              </a:ext>
            </a:extLst>
          </p:cNvPr>
          <p:cNvSpPr txBox="1"/>
          <p:nvPr/>
        </p:nvSpPr>
        <p:spPr>
          <a:xfrm>
            <a:off x="1417717" y="5083318"/>
            <a:ext cx="6645628" cy="6980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4536" dirty="0">
                <a:solidFill>
                  <a:srgbClr val="1DA381"/>
                </a:solidFill>
                <a:latin typeface="Space Mono" panose="020B0604020202020204" charset="0"/>
              </a:rPr>
              <a:t>Remove background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C0BC2E-7DD5-FE7E-65AD-1F4258B4EEEC}"/>
              </a:ext>
            </a:extLst>
          </p:cNvPr>
          <p:cNvCxnSpPr>
            <a:cxnSpLocks/>
          </p:cNvCxnSpPr>
          <p:nvPr/>
        </p:nvCxnSpPr>
        <p:spPr>
          <a:xfrm>
            <a:off x="4328710" y="5834950"/>
            <a:ext cx="2567600" cy="21186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0694CC7-0B52-A6E9-76D4-E034ED5DB0F1}"/>
              </a:ext>
            </a:extLst>
          </p:cNvPr>
          <p:cNvSpPr txBox="1"/>
          <p:nvPr/>
        </p:nvSpPr>
        <p:spPr>
          <a:xfrm>
            <a:off x="402354" y="13646081"/>
            <a:ext cx="4264656" cy="6980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4536" dirty="0"/>
              <a:t>Too many ticks</a:t>
            </a:r>
            <a:endParaRPr lang="en-GB" sz="4536" dirty="0">
              <a:latin typeface="+mn-lt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813E99-FE46-6C68-363B-DAA304DFAA23}"/>
              </a:ext>
            </a:extLst>
          </p:cNvPr>
          <p:cNvCxnSpPr>
            <a:cxnSpLocks/>
          </p:cNvCxnSpPr>
          <p:nvPr/>
        </p:nvCxnSpPr>
        <p:spPr>
          <a:xfrm flipV="1">
            <a:off x="2534680" y="13231080"/>
            <a:ext cx="954622" cy="471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FD1BB5-7B50-3F01-0B72-619F43A597D8}"/>
              </a:ext>
            </a:extLst>
          </p:cNvPr>
          <p:cNvSpPr txBox="1"/>
          <p:nvPr/>
        </p:nvSpPr>
        <p:spPr>
          <a:xfrm>
            <a:off x="57775" y="5666307"/>
            <a:ext cx="1717716" cy="11633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3780" dirty="0"/>
              <a:t>Change</a:t>
            </a:r>
          </a:p>
          <a:p>
            <a:pPr algn="ctr" defTabSz="1728216">
              <a:spcBef>
                <a:spcPct val="0"/>
              </a:spcBef>
              <a:buClrTx/>
            </a:pPr>
            <a:r>
              <a:rPr lang="en-GB" sz="3780" dirty="0"/>
              <a:t> y-axis</a:t>
            </a:r>
            <a:endParaRPr lang="en-GB" sz="3780" dirty="0">
              <a:latin typeface="+mn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21639B-5FB0-CA5F-6462-FE41CE2E7B86}"/>
              </a:ext>
            </a:extLst>
          </p:cNvPr>
          <p:cNvCxnSpPr>
            <a:cxnSpLocks/>
          </p:cNvCxnSpPr>
          <p:nvPr/>
        </p:nvCxnSpPr>
        <p:spPr>
          <a:xfrm>
            <a:off x="856762" y="6900726"/>
            <a:ext cx="918730" cy="1612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900575-467A-FC6C-A99F-1A2219E65C8C}"/>
              </a:ext>
            </a:extLst>
          </p:cNvPr>
          <p:cNvSpPr txBox="1"/>
          <p:nvPr/>
        </p:nvSpPr>
        <p:spPr>
          <a:xfrm>
            <a:off x="8593346" y="13793522"/>
            <a:ext cx="1717716" cy="11633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3780" dirty="0"/>
              <a:t>U</a:t>
            </a:r>
            <a:r>
              <a:rPr lang="en-GB" sz="3780" dirty="0">
                <a:solidFill>
                  <a:srgbClr val="C00000"/>
                </a:solidFill>
              </a:rPr>
              <a:t>se</a:t>
            </a:r>
            <a:r>
              <a:rPr lang="en-GB" sz="3780" dirty="0">
                <a:solidFill>
                  <a:srgbClr val="00B0F0"/>
                </a:solidFill>
              </a:rPr>
              <a:t>le</a:t>
            </a:r>
            <a:r>
              <a:rPr lang="en-GB" sz="3780" dirty="0">
                <a:solidFill>
                  <a:srgbClr val="0070C0"/>
                </a:solidFill>
              </a:rPr>
              <a:t>ss</a:t>
            </a:r>
            <a:r>
              <a:rPr lang="en-GB" sz="3780" dirty="0"/>
              <a:t> </a:t>
            </a:r>
            <a:r>
              <a:rPr lang="en-GB" sz="378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</a:t>
            </a:r>
            <a:r>
              <a:rPr lang="en-GB" sz="3780" dirty="0">
                <a:solidFill>
                  <a:schemeClr val="accent5"/>
                </a:solidFill>
              </a:rPr>
              <a:t>lo</a:t>
            </a:r>
            <a:r>
              <a:rPr lang="en-GB" sz="3780" dirty="0">
                <a:solidFill>
                  <a:srgbClr val="7030A0"/>
                </a:solidFill>
              </a:rPr>
              <a:t>ur</a:t>
            </a:r>
            <a:r>
              <a:rPr lang="en-GB" sz="3780" dirty="0"/>
              <a:t>s</a:t>
            </a:r>
            <a:endParaRPr lang="en-GB" sz="3780" dirty="0">
              <a:latin typeface="+mn-l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09E19D-07E2-E78D-853F-F1CCBD925395}"/>
              </a:ext>
            </a:extLst>
          </p:cNvPr>
          <p:cNvCxnSpPr>
            <a:cxnSpLocks/>
          </p:cNvCxnSpPr>
          <p:nvPr/>
        </p:nvCxnSpPr>
        <p:spPr>
          <a:xfrm flipH="1" flipV="1">
            <a:off x="8593345" y="9952973"/>
            <a:ext cx="502143" cy="374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8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9430-0CA8-76F4-C4B2-22B2F9F0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8000" dirty="0"/>
              <a:t>4. Avoid </a:t>
            </a:r>
            <a:r>
              <a:rPr lang="en-GB" sz="8000" dirty="0" err="1"/>
              <a:t>chartjunk</a:t>
            </a:r>
            <a:endParaRPr lang="en-GB" sz="8000" dirty="0"/>
          </a:p>
        </p:txBody>
      </p:sp>
      <p:pic>
        <p:nvPicPr>
          <p:cNvPr id="10" name="Picture 2" descr="figure 1">
            <a:extLst>
              <a:ext uri="{FF2B5EF4-FFF2-40B4-BE49-F238E27FC236}">
                <a16:creationId xmlns:a16="http://schemas.microsoft.com/office/drawing/2014/main" id="{CC6CE11C-C8C5-D342-07BF-D81F77B4AF71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41"/>
          <a:stretch/>
        </p:blipFill>
        <p:spPr bwMode="auto">
          <a:xfrm>
            <a:off x="299258" y="5575761"/>
            <a:ext cx="12296628" cy="61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F0745DD-594B-3233-42B9-15A24AEAD2F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13371973" y="1681282"/>
            <a:ext cx="8885106" cy="6612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A20E95-8821-CC92-F9C8-2DFA0799CCB8}"/>
              </a:ext>
            </a:extLst>
          </p:cNvPr>
          <p:cNvSpPr txBox="1"/>
          <p:nvPr/>
        </p:nvSpPr>
        <p:spPr>
          <a:xfrm>
            <a:off x="490864" y="15672888"/>
            <a:ext cx="10123126" cy="4071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728216">
              <a:spcBef>
                <a:spcPct val="0"/>
              </a:spcBef>
              <a:buClrTx/>
            </a:pP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</a:rPr>
              <a:t>Source: </a:t>
            </a:r>
            <a:r>
              <a:rPr lang="en-GB" sz="2646" dirty="0">
                <a:solidFill>
                  <a:schemeClr val="tx1"/>
                </a:solidFill>
                <a:latin typeface="Space Mono" panose="020B0604020202020204" charset="0"/>
                <a:hlinkClick r:id="rId5"/>
              </a:rPr>
              <a:t>https://doi.org/10.1186/1479-5876-11-215</a:t>
            </a:r>
            <a:endParaRPr lang="en-GB" sz="2646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0F4ED6-5BFA-0A48-5E00-1A922C18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2517" y="9263759"/>
            <a:ext cx="8884562" cy="66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33231"/>
      </p:ext>
    </p:extLst>
  </p:cSld>
  <p:clrMapOvr>
    <a:masterClrMapping/>
  </p:clrMapOvr>
</p:sld>
</file>

<file path=ppt/theme/theme1.xml><?xml version="1.0" encoding="utf-8"?>
<a:theme xmlns:a="http://schemas.openxmlformats.org/drawingml/2006/main" name="Academic Conference Poster by Slidesgo">
  <a:themeElements>
    <a:clrScheme name="Simple Light">
      <a:dk1>
        <a:srgbClr val="100F0F"/>
      </a:dk1>
      <a:lt1>
        <a:srgbClr val="F4F2E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00F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1287</Words>
  <Application>Microsoft Office PowerPoint</Application>
  <PresentationFormat>Custom</PresentationFormat>
  <Paragraphs>226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Space Mono</vt:lpstr>
      <vt:lpstr>Times New Roman</vt:lpstr>
      <vt:lpstr>Wingdings</vt:lpstr>
      <vt:lpstr>Cambria Math</vt:lpstr>
      <vt:lpstr>Microsoft New Tai Lue</vt:lpstr>
      <vt:lpstr>Consolas</vt:lpstr>
      <vt:lpstr>Inconsolata</vt:lpstr>
      <vt:lpstr>Arial</vt:lpstr>
      <vt:lpstr>Academic Conference Poster by Slidesgo</vt:lpstr>
      <vt:lpstr>Basic principles of visualisations</vt:lpstr>
      <vt:lpstr>Quiz time!</vt:lpstr>
      <vt:lpstr>Why do we visualise data?</vt:lpstr>
      <vt:lpstr>“Graphical excellence” </vt:lpstr>
      <vt:lpstr>Good practices for “graphical excellence”</vt:lpstr>
      <vt:lpstr>1. Prefer tables to graphics for small datasets</vt:lpstr>
      <vt:lpstr>2. Prefer wider graphs</vt:lpstr>
      <vt:lpstr>3. Maximise the data-to-ink ratio</vt:lpstr>
      <vt:lpstr>4. Avoid chartjunk</vt:lpstr>
      <vt:lpstr>5. Maximise data density = number of entries in a plot</vt:lpstr>
      <vt:lpstr>5. Maximise data density = number of entries in a plot</vt:lpstr>
      <vt:lpstr>5. Maximise data density = number of entries in a plot</vt:lpstr>
      <vt:lpstr>6. Shrink graphics whenever possible: small multiples</vt:lpstr>
      <vt:lpstr>7. Axes: label them consistently, choose them wisely</vt:lpstr>
      <vt:lpstr>7. Axes: label them consistently, choose them wisely</vt:lpstr>
      <vt:lpstr>7. Axes: label them consistently, choose them wisely</vt:lpstr>
      <vt:lpstr>8. Patterns: some are more difficult to compare</vt:lpstr>
      <vt:lpstr>8. Patterns: some are more difficult to compare</vt:lpstr>
      <vt:lpstr>9. Colours: there are palette-able solutions for all eyes</vt:lpstr>
      <vt:lpstr>9. Colours: vary HUE to represent categories</vt:lpstr>
      <vt:lpstr>9. Colours: vary LUMINANCE to represent numbers</vt:lpstr>
      <vt:lpstr>9. Colours: choose diverging palettes to emphasize low and high values</vt:lpstr>
      <vt:lpstr>9. Colours: there are palette-able solutions for all eyes</vt:lpstr>
      <vt:lpstr>10. Telling the truth is important (1)</vt:lpstr>
      <vt:lpstr>10. Telling the truth is important (2)</vt:lpstr>
      <vt:lpstr>10.Telling the truth is important (3) Is there is uncertainty, show it!</vt:lpstr>
      <vt:lpstr>10. Telling the truth is important (3) Is there is uncertainty, show it!</vt:lpstr>
      <vt:lpstr>Should you put caps at the end of error bars? </vt:lpstr>
      <vt:lpstr>11. Choose a good image format</vt:lpstr>
      <vt:lpstr>12. Change your plots depending on your output!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Kaustubh Sanjay Chakradeo</cp:lastModifiedBy>
  <cp:revision>21</cp:revision>
  <dcterms:modified xsi:type="dcterms:W3CDTF">2024-08-23T09:07:27Z</dcterms:modified>
</cp:coreProperties>
</file>